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3" r:id="rId4"/>
    <p:sldId id="262" r:id="rId5"/>
    <p:sldId id="265" r:id="rId6"/>
    <p:sldId id="267" r:id="rId7"/>
    <p:sldId id="264" r:id="rId8"/>
    <p:sldId id="268" r:id="rId9"/>
    <p:sldId id="269" r:id="rId10"/>
    <p:sldId id="270" r:id="rId11"/>
    <p:sldId id="272" r:id="rId12"/>
  </p:sldIdLst>
  <p:sldSz cx="6858000" cy="9144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3210" y="-15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514350" y="2840568"/>
            <a:ext cx="5829300" cy="1960033"/>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3729037" y="488951"/>
            <a:ext cx="1157288" cy="1040130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257175" y="488951"/>
            <a:ext cx="3357563" cy="1040130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541735" y="5875867"/>
            <a:ext cx="5829300" cy="1816100"/>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342900" y="366184"/>
            <a:ext cx="6172200" cy="1524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342900" y="364067"/>
            <a:ext cx="2256235" cy="154940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344216" y="6400800"/>
            <a:ext cx="4114800" cy="755651"/>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7026DE35-FEC7-4374-8511-4B4E87507DB2}" type="datetimeFigureOut">
              <a:rPr lang="ko-KR" altLang="en-US" smtClean="0"/>
              <a:pPr/>
              <a:t>2012-04-03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E0DB6B5E-E889-4428-9DC0-1C26E7B3D04A}"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7026DE35-FEC7-4374-8511-4B4E87507DB2}" type="datetimeFigureOut">
              <a:rPr lang="ko-KR" altLang="en-US" smtClean="0"/>
              <a:pPr/>
              <a:t>2012-04-03</a:t>
            </a:fld>
            <a:endParaRPr lang="ko-KR" altLang="en-US"/>
          </a:p>
        </p:txBody>
      </p:sp>
      <p:sp>
        <p:nvSpPr>
          <p:cNvPr id="5" name="바닥글 개체 틀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E0DB6B5E-E889-4428-9DC0-1C26E7B3D04A}"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slide" Target="slide9.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slide" Target="slide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slide" Target="slide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7.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gif"/><Relationship Id="rId7" Type="http://schemas.openxmlformats.org/officeDocument/2006/relationships/slide" Target="slide9.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www.simpan.go.kr/" TargetMode="External"/><Relationship Id="rId5" Type="http://schemas.openxmlformats.org/officeDocument/2006/relationships/image" Target="../media/image4.png"/><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image" Target="../media/image3.gif"/><Relationship Id="rId7"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hyperlink" Target="mailto:privacy@kisa.or.kr"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slide" Target="slide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sp>
        <p:nvSpPr>
          <p:cNvPr id="2" name="제목 1"/>
          <p:cNvSpPr>
            <a:spLocks noGrp="1"/>
          </p:cNvSpPr>
          <p:nvPr>
            <p:ph type="ctrTitle"/>
          </p:nvPr>
        </p:nvSpPr>
        <p:spPr>
          <a:xfrm>
            <a:off x="285728" y="569323"/>
            <a:ext cx="2986088" cy="374110"/>
          </a:xfrm>
        </p:spPr>
        <p:txBody>
          <a:bodyPr>
            <a:noAutofit/>
          </a:bodyPr>
          <a:lstStyle/>
          <a:p>
            <a:r>
              <a:rPr lang="ko-KR" altLang="en-US" sz="2000" b="1" dirty="0" smtClean="0">
                <a:ln w="1905"/>
                <a:solidFill>
                  <a:schemeClr val="tx2">
                    <a:lumMod val="50000"/>
                  </a:schemeClr>
                </a:solidFill>
                <a:effectLst>
                  <a:innerShdw blurRad="69850" dist="43180" dir="5400000">
                    <a:srgbClr val="000000">
                      <a:alpha val="65000"/>
                    </a:srgbClr>
                  </a:innerShdw>
                </a:effectLst>
                <a:latin typeface="맑은 고딕" pitchFamily="50" charset="-127"/>
                <a:ea typeface="맑은 고딕" pitchFamily="50" charset="-127"/>
              </a:rPr>
              <a:t>개인정보 처리방침</a:t>
            </a:r>
            <a:endParaRPr lang="ko-KR" altLang="en-US" sz="2000" b="1" dirty="0">
              <a:ln w="1905"/>
              <a:solidFill>
                <a:schemeClr val="tx2">
                  <a:lumMod val="50000"/>
                </a:schemeClr>
              </a:solidFill>
              <a:effectLst>
                <a:innerShdw blurRad="69850" dist="43180" dir="5400000">
                  <a:srgbClr val="000000">
                    <a:alpha val="65000"/>
                  </a:srgbClr>
                </a:innerShdw>
              </a:effectLst>
              <a:latin typeface="맑은 고딕" pitchFamily="50" charset="-127"/>
              <a:ea typeface="맑은 고딕" pitchFamily="50" charset="-127"/>
            </a:endParaRPr>
          </a:p>
        </p:txBody>
      </p:sp>
      <p:pic>
        <p:nvPicPr>
          <p:cNvPr id="4" name="그림 3" descr="1-1.jpg"/>
          <p:cNvPicPr>
            <a:picLocks noChangeAspect="1"/>
          </p:cNvPicPr>
          <p:nvPr/>
        </p:nvPicPr>
        <p:blipFill>
          <a:blip r:embed="rId3" cstate="print">
            <a:clrChange>
              <a:clrFrom>
                <a:srgbClr val="FFFFFF"/>
              </a:clrFrom>
              <a:clrTo>
                <a:srgbClr val="FFFFFF">
                  <a:alpha val="0"/>
                </a:srgbClr>
              </a:clrTo>
            </a:clrChange>
          </a:blip>
          <a:stretch>
            <a:fillRect/>
          </a:stretch>
        </p:blipFill>
        <p:spPr>
          <a:xfrm>
            <a:off x="357166" y="1149906"/>
            <a:ext cx="323088" cy="323088"/>
          </a:xfrm>
          <a:prstGeom prst="rect">
            <a:avLst/>
          </a:prstGeom>
        </p:spPr>
      </p:pic>
      <p:sp>
        <p:nvSpPr>
          <p:cNvPr id="5" name="TextBox 4"/>
          <p:cNvSpPr txBox="1"/>
          <p:nvPr/>
        </p:nvSpPr>
        <p:spPr>
          <a:xfrm>
            <a:off x="714356" y="971600"/>
            <a:ext cx="5786478" cy="523220"/>
          </a:xfrm>
          <a:prstGeom prst="rect">
            <a:avLst/>
          </a:prstGeom>
          <a:noFill/>
        </p:spPr>
        <p:txBody>
          <a:bodyPr wrap="square" rtlCol="0">
            <a:spAutoFit/>
          </a:bodyPr>
          <a:lstStyle/>
          <a:p>
            <a:r>
              <a:rPr lang="ko-KR" altLang="en-US" sz="1400" b="1" dirty="0" smtClean="0">
                <a:solidFill>
                  <a:srgbClr val="FF0000"/>
                </a:solidFill>
                <a:latin typeface="굴림체" pitchFamily="49" charset="-127"/>
                <a:ea typeface="굴림체" pitchFamily="49" charset="-127"/>
              </a:rPr>
              <a:t>서울시립 청소년미디어센터는</a:t>
            </a:r>
            <a:r>
              <a:rPr lang="ko-KR" altLang="en-US" sz="1400" b="1" dirty="0" smtClean="0">
                <a:latin typeface="굴림체" pitchFamily="49" charset="-127"/>
                <a:ea typeface="굴림체" pitchFamily="49" charset="-127"/>
              </a:rPr>
              <a:t> </a:t>
            </a:r>
            <a:r>
              <a:rPr lang="ko-KR" altLang="en-US" sz="1400" b="1" dirty="0" smtClean="0">
                <a:latin typeface="굴림체" pitchFamily="49" charset="-127"/>
                <a:ea typeface="굴림체" pitchFamily="49" charset="-127"/>
              </a:rPr>
              <a:t>개인정보보호법 등 관련법령상의 개인정보 보호규정을 준수하며</a:t>
            </a:r>
            <a:r>
              <a:rPr lang="en-US" altLang="ko-KR" sz="1400" b="1" dirty="0" smtClean="0">
                <a:latin typeface="굴림체" pitchFamily="49" charset="-127"/>
                <a:ea typeface="굴림체" pitchFamily="49" charset="-127"/>
              </a:rPr>
              <a:t>, </a:t>
            </a:r>
            <a:r>
              <a:rPr lang="ko-KR" altLang="en-US" sz="1400" b="1" dirty="0" smtClean="0">
                <a:latin typeface="굴림체" pitchFamily="49" charset="-127"/>
                <a:ea typeface="굴림체" pitchFamily="49" charset="-127"/>
              </a:rPr>
              <a:t>개인정보 처리 방침은 아래와 같습니다</a:t>
            </a:r>
            <a:r>
              <a:rPr lang="en-US" altLang="ko-KR" sz="1400" b="1" dirty="0" smtClean="0">
                <a:latin typeface="굴림체" pitchFamily="49" charset="-127"/>
                <a:ea typeface="굴림체" pitchFamily="49" charset="-127"/>
              </a:rPr>
              <a:t>. </a:t>
            </a:r>
            <a:endParaRPr lang="ko-KR" altLang="en-US" sz="1400" b="1" dirty="0">
              <a:latin typeface="굴림체" pitchFamily="49" charset="-127"/>
              <a:ea typeface="굴림체" pitchFamily="49" charset="-127"/>
            </a:endParaRPr>
          </a:p>
        </p:txBody>
      </p:sp>
      <p:sp>
        <p:nvSpPr>
          <p:cNvPr id="7" name="직사각형 6"/>
          <p:cNvSpPr/>
          <p:nvPr/>
        </p:nvSpPr>
        <p:spPr>
          <a:xfrm>
            <a:off x="359870" y="605838"/>
            <a:ext cx="140172" cy="322823"/>
          </a:xfrm>
          <a:prstGeom prst="rect">
            <a:avLst/>
          </a:prstGeom>
          <a:solidFill>
            <a:schemeClr val="accent3">
              <a:lumMod val="5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266" name="Picture 2" descr="http://www.seoul.go.kr/images/siteuseguide/bullet_policy2.gif"/>
          <p:cNvPicPr>
            <a:picLocks noChangeAspect="1" noChangeArrowheads="1"/>
          </p:cNvPicPr>
          <p:nvPr/>
        </p:nvPicPr>
        <p:blipFill>
          <a:blip r:embed="rId4" cstate="print"/>
          <a:srcRect/>
          <a:stretch>
            <a:fillRect/>
          </a:stretch>
        </p:blipFill>
        <p:spPr bwMode="auto">
          <a:xfrm>
            <a:off x="168275" y="-136525"/>
            <a:ext cx="68263" cy="76200"/>
          </a:xfrm>
          <a:prstGeom prst="rect">
            <a:avLst/>
          </a:prstGeom>
          <a:noFill/>
        </p:spPr>
      </p:pic>
      <p:graphicFrame>
        <p:nvGraphicFramePr>
          <p:cNvPr id="20" name="표 19"/>
          <p:cNvGraphicFramePr>
            <a:graphicFrameLocks noGrp="1"/>
          </p:cNvGraphicFramePr>
          <p:nvPr/>
        </p:nvGraphicFramePr>
        <p:xfrm>
          <a:off x="500042" y="1763688"/>
          <a:ext cx="5857916" cy="5616624"/>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5616624">
                <a:tc>
                  <a:txBody>
                    <a:bodyPr/>
                    <a:lstStyle/>
                    <a:p>
                      <a:pPr marL="0" marR="0" indent="0" algn="l" defTabSz="914400" rtl="0" eaLnBrk="1" fontAlgn="auto" latinLnBrk="1" hangingPunct="1">
                        <a:lnSpc>
                          <a:spcPct val="90000"/>
                        </a:lnSpc>
                        <a:spcBef>
                          <a:spcPts val="0"/>
                        </a:spcBef>
                        <a:spcAft>
                          <a:spcPts val="0"/>
                        </a:spcAft>
                        <a:buClrTx/>
                        <a:buSzTx/>
                        <a:buFontTx/>
                        <a:buNone/>
                        <a:tabLst/>
                        <a:defRPr/>
                      </a:pPr>
                      <a:r>
                        <a:rPr lang="ko-KR" altLang="en-US" sz="1600" b="0" dirty="0" smtClean="0">
                          <a:solidFill>
                            <a:schemeClr val="tx1"/>
                          </a:solidFill>
                          <a:latin typeface="굴림체" pitchFamily="49" charset="-127"/>
                          <a:ea typeface="굴림체" pitchFamily="49" charset="-127"/>
                        </a:rPr>
                        <a:t>  </a:t>
                      </a:r>
                      <a:r>
                        <a:rPr lang="ko-KR" altLang="en-US" sz="1600" b="0" dirty="0" smtClean="0">
                          <a:solidFill>
                            <a:srgbClr val="FF0000"/>
                          </a:solidFill>
                          <a:latin typeface="굴림체" pitchFamily="49" charset="-127"/>
                          <a:ea typeface="굴림체" pitchFamily="49" charset="-127"/>
                        </a:rPr>
                        <a:t>서울시립 청소년미디어센터에서</a:t>
                      </a:r>
                      <a:r>
                        <a:rPr lang="ko-KR" altLang="en-US"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취급하는 모든 개인정보는 관련법령에 근거하거나 정보주체의 동의에 의하여 </a:t>
                      </a:r>
                      <a:r>
                        <a:rPr lang="ko-KR" altLang="en-US" sz="1600" b="0" dirty="0" err="1" smtClean="0">
                          <a:solidFill>
                            <a:schemeClr val="tx1"/>
                          </a:solidFill>
                          <a:latin typeface="굴림체" pitchFamily="49" charset="-127"/>
                          <a:ea typeface="굴림체" pitchFamily="49" charset="-127"/>
                        </a:rPr>
                        <a:t>수집ㆍ보유</a:t>
                      </a:r>
                      <a:r>
                        <a:rPr lang="ko-KR" altLang="en-US" sz="1600" b="0" dirty="0" smtClean="0">
                          <a:solidFill>
                            <a:schemeClr val="tx1"/>
                          </a:solidFill>
                          <a:latin typeface="굴림체" pitchFamily="49" charset="-127"/>
                          <a:ea typeface="굴림체" pitchFamily="49" charset="-127"/>
                        </a:rPr>
                        <a:t> 및 처리되고 있습니다</a:t>
                      </a:r>
                      <a:r>
                        <a:rPr lang="en-US" altLang="ko-KR"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「개인정보보호법」은 이러한 개인정보의 취급에 대한 일반적 규범을 제시하고 있으며</a:t>
                      </a:r>
                      <a:r>
                        <a:rPr lang="en-US" altLang="ko-KR" sz="1600" b="0" dirty="0" smtClean="0">
                          <a:solidFill>
                            <a:schemeClr val="tx1"/>
                          </a:solidFill>
                          <a:latin typeface="굴림체" pitchFamily="49" charset="-127"/>
                          <a:ea typeface="굴림체" pitchFamily="49" charset="-127"/>
                        </a:rPr>
                        <a:t>, </a:t>
                      </a:r>
                      <a:r>
                        <a:rPr lang="ko-KR" altLang="en-US" sz="1600" b="0" dirty="0" smtClean="0">
                          <a:solidFill>
                            <a:srgbClr val="FF0000"/>
                          </a:solidFill>
                          <a:latin typeface="굴림체" pitchFamily="49" charset="-127"/>
                          <a:ea typeface="굴림체" pitchFamily="49" charset="-127"/>
                        </a:rPr>
                        <a:t>서울시립 청소년미디어센터</a:t>
                      </a:r>
                      <a:r>
                        <a:rPr lang="ko-KR" altLang="en-US" sz="1600" b="0" dirty="0" smtClean="0">
                          <a:solidFill>
                            <a:schemeClr val="tx1"/>
                          </a:solidFill>
                          <a:latin typeface="굴림체" pitchFamily="49" charset="-127"/>
                          <a:ea typeface="굴림체" pitchFamily="49" charset="-127"/>
                        </a:rPr>
                        <a:t>에서는 </a:t>
                      </a:r>
                      <a:r>
                        <a:rPr lang="ko-KR" altLang="en-US" sz="1600" b="0" dirty="0" smtClean="0">
                          <a:solidFill>
                            <a:schemeClr val="tx1"/>
                          </a:solidFill>
                          <a:latin typeface="굴림체" pitchFamily="49" charset="-127"/>
                          <a:ea typeface="굴림체" pitchFamily="49" charset="-127"/>
                        </a:rPr>
                        <a:t>이러한 법령의 규정에 따라 </a:t>
                      </a:r>
                      <a:r>
                        <a:rPr lang="ko-KR" altLang="en-US" sz="1600" b="0" dirty="0" err="1" smtClean="0">
                          <a:solidFill>
                            <a:schemeClr val="tx1"/>
                          </a:solidFill>
                          <a:latin typeface="굴림체" pitchFamily="49" charset="-127"/>
                          <a:ea typeface="굴림체" pitchFamily="49" charset="-127"/>
                        </a:rPr>
                        <a:t>수집ㆍ보유</a:t>
                      </a:r>
                      <a:r>
                        <a:rPr lang="ko-KR" altLang="en-US" sz="1600" b="0" dirty="0" smtClean="0">
                          <a:solidFill>
                            <a:schemeClr val="tx1"/>
                          </a:solidFill>
                          <a:latin typeface="굴림체" pitchFamily="49" charset="-127"/>
                          <a:ea typeface="굴림체" pitchFamily="49" charset="-127"/>
                        </a:rPr>
                        <a:t> 및 처리하는 개인정보를 공공업무의 적절한 수행과 국민의 권익을 보호하기 위해 적법하고 적정하게 취급할 것입니다</a:t>
                      </a:r>
                      <a:r>
                        <a:rPr lang="en-US" altLang="ko-KR"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또한</a:t>
                      </a:r>
                      <a:r>
                        <a:rPr lang="en-US" altLang="ko-KR" sz="1600" b="0" dirty="0" smtClean="0">
                          <a:solidFill>
                            <a:schemeClr val="tx1"/>
                          </a:solidFill>
                          <a:latin typeface="굴림체" pitchFamily="49" charset="-127"/>
                          <a:ea typeface="굴림체" pitchFamily="49" charset="-127"/>
                        </a:rPr>
                        <a:t>, </a:t>
                      </a:r>
                      <a:r>
                        <a:rPr lang="ko-KR" altLang="en-US" sz="1600" b="0" dirty="0" smtClean="0">
                          <a:solidFill>
                            <a:srgbClr val="FF0000"/>
                          </a:solidFill>
                          <a:latin typeface="굴림체" pitchFamily="49" charset="-127"/>
                          <a:ea typeface="굴림체" pitchFamily="49" charset="-127"/>
                        </a:rPr>
                        <a:t>서울시립 청소년미디어센터에서는</a:t>
                      </a:r>
                      <a:r>
                        <a:rPr lang="ko-KR" altLang="en-US"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관련 법령에서 규정한 바에 따라 </a:t>
                      </a:r>
                      <a:r>
                        <a:rPr lang="ko-KR" altLang="en-US" sz="1600" b="0" dirty="0" smtClean="0">
                          <a:solidFill>
                            <a:srgbClr val="FF0000"/>
                          </a:solidFill>
                          <a:latin typeface="굴림체" pitchFamily="49" charset="-127"/>
                          <a:ea typeface="굴림체" pitchFamily="49" charset="-127"/>
                        </a:rPr>
                        <a:t>서울시립 청소년미디어센터가</a:t>
                      </a:r>
                      <a:r>
                        <a:rPr lang="ko-KR" altLang="en-US"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보유하고 있는 개인정보에 대한 열람청구권 및 정정청구권 등 여러분의 권익을 존중하며</a:t>
                      </a:r>
                      <a:r>
                        <a:rPr lang="en-US" altLang="ko-KR"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여러분은 이러한 법령상 권익의 침해 등에 대하여 행정심판법에서 정하는 바에 따라 행정심판을 청구 할 수 있습니다</a:t>
                      </a:r>
                      <a:r>
                        <a:rPr lang="en-US" altLang="ko-KR" sz="1600" b="0" dirty="0" smtClean="0">
                          <a:solidFill>
                            <a:schemeClr val="tx1"/>
                          </a:solidFill>
                          <a:latin typeface="굴림체" pitchFamily="49" charset="-127"/>
                          <a:ea typeface="굴림체" pitchFamily="49" charset="-127"/>
                        </a:rPr>
                        <a:t>.</a:t>
                      </a:r>
                      <a:br>
                        <a:rPr lang="en-US" altLang="ko-KR" sz="1600" b="0" dirty="0" smtClean="0">
                          <a:solidFill>
                            <a:schemeClr val="tx1"/>
                          </a:solidFill>
                          <a:latin typeface="굴림체" pitchFamily="49" charset="-127"/>
                          <a:ea typeface="굴림체" pitchFamily="49" charset="-127"/>
                        </a:rPr>
                      </a:br>
                      <a:r>
                        <a:rPr lang="en-US" altLang="ko-KR" sz="1600" b="0" dirty="0" smtClean="0">
                          <a:solidFill>
                            <a:srgbClr val="FF0000"/>
                          </a:solidFill>
                          <a:latin typeface="굴림체" pitchFamily="49" charset="-127"/>
                          <a:ea typeface="굴림체" pitchFamily="49" charset="-127"/>
                        </a:rPr>
                        <a:t>  </a:t>
                      </a:r>
                      <a:r>
                        <a:rPr lang="ko-KR" altLang="en-US" sz="1600" b="0" dirty="0" smtClean="0">
                          <a:solidFill>
                            <a:srgbClr val="FF0000"/>
                          </a:solidFill>
                          <a:latin typeface="굴림체" pitchFamily="49" charset="-127"/>
                          <a:ea typeface="굴림체" pitchFamily="49" charset="-127"/>
                        </a:rPr>
                        <a:t>서울시립 청소년미디어센터의 </a:t>
                      </a:r>
                      <a:r>
                        <a:rPr lang="ko-KR" altLang="en-US" sz="1600" b="0" dirty="0" smtClean="0">
                          <a:solidFill>
                            <a:schemeClr val="tx1"/>
                          </a:solidFill>
                          <a:latin typeface="굴림체" pitchFamily="49" charset="-127"/>
                          <a:ea typeface="굴림체" pitchFamily="49" charset="-127"/>
                        </a:rPr>
                        <a:t>개인정보 보호방침은 </a:t>
                      </a:r>
                      <a:r>
                        <a:rPr lang="ko-KR" altLang="en-US" sz="1600" b="0" dirty="0" smtClean="0">
                          <a:solidFill>
                            <a:srgbClr val="FF0000"/>
                          </a:solidFill>
                          <a:latin typeface="굴림체" pitchFamily="49" charset="-127"/>
                          <a:ea typeface="굴림체" pitchFamily="49" charset="-127"/>
                        </a:rPr>
                        <a:t>서울시립 청소년미디어센터가</a:t>
                      </a:r>
                      <a:r>
                        <a:rPr lang="ko-KR" altLang="en-US"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운영하는 홈페이지에서 이용자 여러분의 개인정보를 보호하기 위한</a:t>
                      </a:r>
                      <a:r>
                        <a:rPr lang="en-US" altLang="ko-KR" sz="1600" b="1" dirty="0" smtClean="0">
                          <a:solidFill>
                            <a:schemeClr val="tx1"/>
                          </a:solidFill>
                          <a:latin typeface="굴림체" pitchFamily="49" charset="-127"/>
                          <a:ea typeface="굴림체" pitchFamily="49" charset="-127"/>
                        </a:rPr>
                        <a:t>[</a:t>
                      </a:r>
                      <a:r>
                        <a:rPr lang="ko-KR" altLang="en-US" sz="1600" b="1" dirty="0" smtClean="0">
                          <a:solidFill>
                            <a:schemeClr val="tx1"/>
                          </a:solidFill>
                          <a:latin typeface="굴림체" pitchFamily="49" charset="-127"/>
                          <a:ea typeface="굴림체" pitchFamily="49" charset="-127"/>
                        </a:rPr>
                        <a:t>홈페이지 이용자의 개인정보 보호</a:t>
                      </a:r>
                      <a:r>
                        <a:rPr lang="en-US" altLang="ko-KR" sz="1600" b="1" dirty="0" smtClean="0">
                          <a:solidFill>
                            <a:schemeClr val="tx1"/>
                          </a:solidFill>
                          <a:latin typeface="굴림체" pitchFamily="49" charset="-127"/>
                          <a:ea typeface="굴림체" pitchFamily="49" charset="-127"/>
                        </a:rPr>
                        <a:t>], [</a:t>
                      </a:r>
                      <a:r>
                        <a:rPr lang="ko-KR" altLang="en-US" sz="1600" b="1" dirty="0" smtClean="0">
                          <a:solidFill>
                            <a:schemeClr val="tx1"/>
                          </a:solidFill>
                          <a:latin typeface="굴림체" pitchFamily="49" charset="-127"/>
                          <a:ea typeface="굴림체" pitchFamily="49" charset="-127"/>
                        </a:rPr>
                        <a:t>컴퓨터에 의해 처리되는 개인정보 보호</a:t>
                      </a:r>
                      <a:r>
                        <a:rPr lang="en-US" altLang="ko-KR" sz="1600" b="1" dirty="0" smtClean="0">
                          <a:solidFill>
                            <a:schemeClr val="tx1"/>
                          </a:solidFill>
                          <a:latin typeface="굴림체" pitchFamily="49" charset="-127"/>
                          <a:ea typeface="굴림체" pitchFamily="49" charset="-127"/>
                        </a:rPr>
                        <a:t>], [CCTV</a:t>
                      </a:r>
                      <a:r>
                        <a:rPr lang="ko-KR" altLang="en-US" sz="1600" b="1" dirty="0" smtClean="0">
                          <a:solidFill>
                            <a:schemeClr val="tx1"/>
                          </a:solidFill>
                          <a:latin typeface="굴림체" pitchFamily="49" charset="-127"/>
                          <a:ea typeface="굴림체" pitchFamily="49" charset="-127"/>
                        </a:rPr>
                        <a:t>에 의한 개인정보보호</a:t>
                      </a:r>
                      <a:r>
                        <a:rPr lang="en-US" altLang="ko-KR" sz="1600" b="1"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세 가지로 구성되어 있습니다</a:t>
                      </a:r>
                      <a:r>
                        <a:rPr lang="en-US" altLang="ko-KR" sz="1600" b="0" dirty="0" smtClean="0">
                          <a:solidFill>
                            <a:schemeClr val="tx1"/>
                          </a:solidFill>
                          <a:latin typeface="굴림체" pitchFamily="49" charset="-127"/>
                          <a:ea typeface="굴림체" pitchFamily="49" charset="-127"/>
                        </a:rPr>
                        <a:t>.</a:t>
                      </a:r>
                    </a:p>
                    <a:p>
                      <a:pPr marL="0" marR="0" indent="0" algn="l" defTabSz="914400" rtl="0" eaLnBrk="1" fontAlgn="auto" latinLnBrk="1" hangingPunct="1">
                        <a:lnSpc>
                          <a:spcPct val="90000"/>
                        </a:lnSpc>
                        <a:spcBef>
                          <a:spcPts val="0"/>
                        </a:spcBef>
                        <a:spcAft>
                          <a:spcPts val="0"/>
                        </a:spcAft>
                        <a:buClrTx/>
                        <a:buSzTx/>
                        <a:buFontTx/>
                        <a:buNone/>
                        <a:tabLst/>
                        <a:defRPr/>
                      </a:pPr>
                      <a:r>
                        <a:rPr lang="en-US" altLang="ko-KR" sz="1600" b="0" dirty="0" smtClean="0">
                          <a:solidFill>
                            <a:schemeClr val="tx1"/>
                          </a:solidFill>
                          <a:latin typeface="굴림체" pitchFamily="49" charset="-127"/>
                          <a:ea typeface="굴림체" pitchFamily="49" charset="-127"/>
                        </a:rPr>
                        <a:t/>
                      </a:r>
                      <a:br>
                        <a:rPr lang="en-US" altLang="ko-KR" sz="1600" b="0" dirty="0" smtClean="0">
                          <a:solidFill>
                            <a:schemeClr val="tx1"/>
                          </a:solidFill>
                          <a:latin typeface="굴림체" pitchFamily="49" charset="-127"/>
                          <a:ea typeface="굴림체" pitchFamily="49" charset="-127"/>
                        </a:rPr>
                      </a:br>
                      <a:r>
                        <a:rPr lang="en-US" altLang="ko-KR" sz="1600" b="0" dirty="0" smtClean="0">
                          <a:solidFill>
                            <a:schemeClr val="tx1"/>
                          </a:solidFill>
                          <a:latin typeface="굴림체" pitchFamily="49" charset="-127"/>
                          <a:ea typeface="굴림체" pitchFamily="49" charset="-127"/>
                        </a:rPr>
                        <a:t>  ※ "</a:t>
                      </a:r>
                      <a:r>
                        <a:rPr lang="ko-KR" altLang="en-US" sz="1600" b="0" dirty="0" smtClean="0">
                          <a:solidFill>
                            <a:schemeClr val="tx1"/>
                          </a:solidFill>
                          <a:latin typeface="굴림체" pitchFamily="49" charset="-127"/>
                          <a:ea typeface="굴림체" pitchFamily="49" charset="-127"/>
                        </a:rPr>
                        <a:t>개인정보</a:t>
                      </a:r>
                      <a:r>
                        <a:rPr lang="en-US" altLang="ko-KR" sz="1600" b="0" dirty="0" smtClean="0">
                          <a:solidFill>
                            <a:schemeClr val="tx1"/>
                          </a:solidFill>
                          <a:latin typeface="굴림체" pitchFamily="49" charset="-127"/>
                          <a:ea typeface="굴림체" pitchFamily="49" charset="-127"/>
                        </a:rPr>
                        <a:t>"</a:t>
                      </a:r>
                      <a:r>
                        <a:rPr lang="ko-KR" altLang="en-US" sz="1600" b="0" dirty="0" smtClean="0">
                          <a:solidFill>
                            <a:schemeClr val="tx1"/>
                          </a:solidFill>
                          <a:latin typeface="굴림체" pitchFamily="49" charset="-127"/>
                          <a:ea typeface="굴림체" pitchFamily="49" charset="-127"/>
                        </a:rPr>
                        <a:t>란 살아있는 개인에 관한 정보로서 성명</a:t>
                      </a:r>
                      <a:r>
                        <a:rPr lang="en-US" altLang="ko-KR" sz="1600" b="0" dirty="0" smtClean="0">
                          <a:solidFill>
                            <a:schemeClr val="tx1"/>
                          </a:solidFill>
                          <a:latin typeface="굴림체" pitchFamily="49" charset="-127"/>
                          <a:ea typeface="굴림체" pitchFamily="49" charset="-127"/>
                        </a:rPr>
                        <a:t>, </a:t>
                      </a:r>
                      <a:r>
                        <a:rPr lang="ko-KR" altLang="en-US" sz="1600" b="0" dirty="0" smtClean="0">
                          <a:solidFill>
                            <a:schemeClr val="tx1"/>
                          </a:solidFill>
                          <a:latin typeface="굴림체" pitchFamily="49" charset="-127"/>
                          <a:ea typeface="굴림체" pitchFamily="49" charset="-127"/>
                        </a:rPr>
                        <a:t>주민등록번호 및 </a:t>
                      </a:r>
                      <a:r>
                        <a:rPr lang="ko-KR" altLang="en-US" sz="1600" b="0" dirty="0" smtClean="0">
                          <a:solidFill>
                            <a:schemeClr val="tx1"/>
                          </a:solidFill>
                          <a:latin typeface="굴림체" pitchFamily="49" charset="-127"/>
                          <a:ea typeface="굴림체" pitchFamily="49" charset="-127"/>
                        </a:rPr>
                        <a:t>영상 등을 </a:t>
                      </a:r>
                      <a:r>
                        <a:rPr lang="ko-KR" altLang="en-US" sz="1600" b="0" dirty="0" smtClean="0">
                          <a:solidFill>
                            <a:schemeClr val="tx1"/>
                          </a:solidFill>
                          <a:latin typeface="굴림체" pitchFamily="49" charset="-127"/>
                          <a:ea typeface="굴림체" pitchFamily="49" charset="-127"/>
                        </a:rPr>
                        <a:t>통하여 개인을 알아볼 수 있는 정보</a:t>
                      </a:r>
                      <a:r>
                        <a:rPr lang="en-US" altLang="ko-KR" sz="1600" b="0" dirty="0" smtClean="0">
                          <a:solidFill>
                            <a:schemeClr val="tx1"/>
                          </a:solidFill>
                          <a:latin typeface="굴림체" pitchFamily="49" charset="-127"/>
                          <a:ea typeface="굴림체" pitchFamily="49" charset="-127"/>
                        </a:rPr>
                        <a:t>(</a:t>
                      </a:r>
                      <a:r>
                        <a:rPr lang="ko-KR" altLang="en-US" sz="1600" b="0" dirty="0" smtClean="0">
                          <a:solidFill>
                            <a:schemeClr val="tx1"/>
                          </a:solidFill>
                          <a:latin typeface="굴림체" pitchFamily="49" charset="-127"/>
                          <a:ea typeface="굴림체" pitchFamily="49" charset="-127"/>
                        </a:rPr>
                        <a:t>해당 정보만으로는 특정 개인을 알아볼 수 없더라도 다른 정보와 쉽게 결합하여 알아볼 수 있는 것을 포함한다</a:t>
                      </a:r>
                      <a:r>
                        <a:rPr lang="en-US" altLang="ko-KR" sz="1600" b="0" dirty="0" smtClean="0">
                          <a:solidFill>
                            <a:schemeClr val="tx1"/>
                          </a:solidFill>
                          <a:latin typeface="굴림체" pitchFamily="49" charset="-127"/>
                          <a:ea typeface="굴림체" pitchFamily="49" charset="-127"/>
                        </a:rPr>
                        <a:t>.)</a:t>
                      </a:r>
                      <a:r>
                        <a:rPr lang="ko-KR" altLang="en-US" sz="1600" b="0" dirty="0" smtClean="0">
                          <a:solidFill>
                            <a:schemeClr val="tx1"/>
                          </a:solidFill>
                          <a:latin typeface="굴림체" pitchFamily="49" charset="-127"/>
                          <a:ea typeface="굴림체" pitchFamily="49" charset="-127"/>
                        </a:rPr>
                        <a:t>를 말한다</a:t>
                      </a:r>
                      <a:r>
                        <a:rPr lang="en-US" altLang="ko-KR" sz="1600" b="0" dirty="0" smtClean="0">
                          <a:solidFill>
                            <a:schemeClr val="tx1"/>
                          </a:solidFill>
                          <a:latin typeface="굴림체" pitchFamily="49" charset="-127"/>
                          <a:ea typeface="굴림체" pitchFamily="49" charset="-127"/>
                        </a:rPr>
                        <a:t>. [ </a:t>
                      </a:r>
                      <a:r>
                        <a:rPr lang="ko-KR" altLang="en-US" sz="1600" b="0" dirty="0" smtClean="0">
                          <a:solidFill>
                            <a:schemeClr val="tx1"/>
                          </a:solidFill>
                          <a:latin typeface="굴림체" pitchFamily="49" charset="-127"/>
                          <a:ea typeface="굴림체" pitchFamily="49" charset="-127"/>
                        </a:rPr>
                        <a:t>개인정보보호법 제</a:t>
                      </a:r>
                      <a:r>
                        <a:rPr lang="en-US" altLang="ko-KR" sz="1600" b="0" dirty="0" smtClean="0">
                          <a:solidFill>
                            <a:schemeClr val="tx1"/>
                          </a:solidFill>
                          <a:latin typeface="굴림체" pitchFamily="49" charset="-127"/>
                          <a:ea typeface="굴림체" pitchFamily="49" charset="-127"/>
                        </a:rPr>
                        <a:t>2</a:t>
                      </a:r>
                      <a:r>
                        <a:rPr lang="ko-KR" altLang="en-US" sz="1600" b="0" dirty="0" smtClean="0">
                          <a:solidFill>
                            <a:schemeClr val="tx1"/>
                          </a:solidFill>
                          <a:latin typeface="굴림체" pitchFamily="49" charset="-127"/>
                          <a:ea typeface="굴림체" pitchFamily="49" charset="-127"/>
                        </a:rPr>
                        <a:t>조</a:t>
                      </a:r>
                      <a:r>
                        <a:rPr lang="en-US" altLang="ko-KR" sz="1600" b="0" dirty="0" smtClean="0">
                          <a:solidFill>
                            <a:schemeClr val="tx1"/>
                          </a:solidFill>
                          <a:latin typeface="굴림체" pitchFamily="49" charset="-127"/>
                          <a:ea typeface="굴림체" pitchFamily="49" charset="-127"/>
                        </a:rPr>
                        <a:t>(</a:t>
                      </a:r>
                      <a:r>
                        <a:rPr lang="ko-KR" altLang="en-US" sz="1600" b="0" dirty="0" smtClean="0">
                          <a:solidFill>
                            <a:schemeClr val="tx1"/>
                          </a:solidFill>
                          <a:latin typeface="굴림체" pitchFamily="49" charset="-127"/>
                          <a:ea typeface="굴림체" pitchFamily="49" charset="-127"/>
                        </a:rPr>
                        <a:t>정의</a:t>
                      </a:r>
                      <a:r>
                        <a:rPr lang="en-US" altLang="ko-KR" sz="1600" b="0" dirty="0" smtClean="0">
                          <a:solidFill>
                            <a:schemeClr val="tx1"/>
                          </a:solidFill>
                          <a:latin typeface="굴림체" pitchFamily="49" charset="-127"/>
                          <a:ea typeface="굴림체" pitchFamily="49" charset="-127"/>
                        </a:rPr>
                        <a:t>) ] </a:t>
                      </a:r>
                      <a:endParaRPr lang="ko-KR" altLang="en-US" sz="1600" b="0" dirty="0" smtClean="0">
                        <a:solidFill>
                          <a:schemeClr val="tx1"/>
                        </a:solidFill>
                        <a:latin typeface="굴림체" pitchFamily="49" charset="-127"/>
                        <a:ea typeface="굴림체" pitchFamily="49" charset="-127"/>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23" name="모서리가 둥근 직사각형 22">
            <a:hlinkClick r:id="rId5" action="ppaction://hlinksldjump"/>
          </p:cNvPr>
          <p:cNvSpPr/>
          <p:nvPr/>
        </p:nvSpPr>
        <p:spPr>
          <a:xfrm>
            <a:off x="571480" y="8286776"/>
            <a:ext cx="3500462"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sp>
        <p:nvSpPr>
          <p:cNvPr id="24" name="모서리가 둥근 직사각형 23">
            <a:hlinkClick r:id="rId6" action="ppaction://hlinksldjump"/>
          </p:cNvPr>
          <p:cNvSpPr/>
          <p:nvPr/>
        </p:nvSpPr>
        <p:spPr>
          <a:xfrm>
            <a:off x="571480" y="7858148"/>
            <a:ext cx="3500462"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150" dirty="0" smtClean="0">
                <a:solidFill>
                  <a:schemeClr val="tx1"/>
                </a:solidFill>
                <a:latin typeface="맑은 고딕" pitchFamily="50" charset="-127"/>
                <a:ea typeface="맑은 고딕" pitchFamily="50" charset="-127"/>
              </a:rPr>
              <a:t>컴퓨터에 의해 처리되는 개인정보 보호</a:t>
            </a:r>
            <a:endParaRPr lang="ko-KR" altLang="en-US" sz="1600" spc="-150" dirty="0">
              <a:latin typeface="맑은 고딕" pitchFamily="50" charset="-127"/>
              <a:ea typeface="맑은 고딕" pitchFamily="50" charset="-127"/>
            </a:endParaRPr>
          </a:p>
        </p:txBody>
      </p:sp>
      <p:sp>
        <p:nvSpPr>
          <p:cNvPr id="25" name="모서리가 둥근 직사각형 24">
            <a:hlinkClick r:id="rId7" action="ppaction://hlinksldjump"/>
          </p:cNvPr>
          <p:cNvSpPr/>
          <p:nvPr/>
        </p:nvSpPr>
        <p:spPr>
          <a:xfrm>
            <a:off x="571480" y="7429520"/>
            <a:ext cx="3500462"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8"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sp>
        <p:nvSpPr>
          <p:cNvPr id="13" name="직사각형 12"/>
          <p:cNvSpPr/>
          <p:nvPr/>
        </p:nvSpPr>
        <p:spPr>
          <a:xfrm>
            <a:off x="0" y="8643998"/>
            <a:ext cx="6858000" cy="500034"/>
          </a:xfrm>
          <a:prstGeom prst="rect">
            <a:avLst/>
          </a:prstGeom>
          <a:solidFill>
            <a:srgbClr val="00206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b="1" dirty="0" smtClean="0">
                <a:solidFill>
                  <a:schemeClr val="bg1"/>
                </a:solidFill>
                <a:latin typeface="맑은 고딕" pitchFamily="50" charset="-127"/>
                <a:ea typeface="맑은 고딕" pitchFamily="50" charset="-127"/>
              </a:rPr>
              <a:t>파워포인트 실행</a:t>
            </a:r>
            <a:r>
              <a:rPr lang="en-US" altLang="ko-KR" b="1" dirty="0" smtClean="0">
                <a:solidFill>
                  <a:schemeClr val="bg1"/>
                </a:solidFill>
                <a:latin typeface="맑은 고딕" pitchFamily="50" charset="-127"/>
                <a:ea typeface="맑은 고딕" pitchFamily="50" charset="-127"/>
              </a:rPr>
              <a:t>(F5)</a:t>
            </a:r>
            <a:r>
              <a:rPr lang="ko-KR" altLang="en-US" b="1" dirty="0" smtClean="0">
                <a:solidFill>
                  <a:schemeClr val="bg1"/>
                </a:solidFill>
                <a:latin typeface="맑은 고딕" pitchFamily="50" charset="-127"/>
                <a:ea typeface="맑은 고딕" pitchFamily="50" charset="-127"/>
              </a:rPr>
              <a:t>후 읽어보시면 편리합니다</a:t>
            </a:r>
            <a:r>
              <a:rPr lang="en-US" altLang="ko-KR" sz="1600" b="1" i="1" dirty="0" smtClean="0">
                <a:solidFill>
                  <a:schemeClr val="bg1"/>
                </a:solidFill>
                <a:latin typeface="맑은 고딕" pitchFamily="50" charset="-127"/>
                <a:ea typeface="맑은 고딕" pitchFamily="50" charset="-127"/>
              </a:rPr>
              <a:t>.(</a:t>
            </a:r>
            <a:r>
              <a:rPr lang="ko-KR" altLang="en-US" sz="1600" b="1" i="1" dirty="0" err="1" smtClean="0">
                <a:solidFill>
                  <a:schemeClr val="bg1"/>
                </a:solidFill>
                <a:latin typeface="맑은 고딕" pitchFamily="50" charset="-127"/>
                <a:ea typeface="맑은 고딕" pitchFamily="50" charset="-127"/>
              </a:rPr>
              <a:t>바로가기</a:t>
            </a:r>
            <a:r>
              <a:rPr lang="ko-KR" altLang="en-US" sz="1600" b="1" i="1" dirty="0" smtClean="0">
                <a:solidFill>
                  <a:schemeClr val="bg1"/>
                </a:solidFill>
                <a:latin typeface="맑은 고딕" pitchFamily="50" charset="-127"/>
                <a:ea typeface="맑은 고딕" pitchFamily="50" charset="-127"/>
              </a:rPr>
              <a:t> 실행</a:t>
            </a:r>
            <a:r>
              <a:rPr lang="en-US" altLang="ko-KR" sz="1600" b="1" i="1" dirty="0" smtClean="0">
                <a:solidFill>
                  <a:schemeClr val="bg1"/>
                </a:solidFill>
                <a:latin typeface="맑은 고딕" pitchFamily="50" charset="-127"/>
                <a:ea typeface="맑은 고딕" pitchFamily="50" charset="-127"/>
              </a:rPr>
              <a:t>)</a:t>
            </a:r>
            <a:endParaRPr lang="ko-KR" altLang="en-US" sz="1600" b="1" i="1" dirty="0">
              <a:solidFill>
                <a:schemeClr val="bg1"/>
              </a:solidFill>
              <a:latin typeface="맑은 고딕" pitchFamily="50" charset="-127"/>
              <a:ea typeface="맑은 고딕" pitchFamily="50"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3" name="모서리가 둥근 직사각형 22"/>
          <p:cNvSpPr/>
          <p:nvPr/>
        </p:nvSpPr>
        <p:spPr>
          <a:xfrm>
            <a:off x="500042" y="57147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7406640"/>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정보주체 또는 그 법정대리인이 의사표시를 할 수 없는 상태이거나 주소불명 등으로 동의를 할 수 없는 경우로써 정보주체 외의 자에게 제공하는 것이 명백히 정보주체에게 이익이 된다고 인정되는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범죄의 수사와 공소의 제기 및 유지에 필요한 경우 </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법원의 재판업무수행을 위하여 필요한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기타 대통령령이 정하는 특별한 사유가 있는 경우</a:t>
                      </a:r>
                    </a:p>
                    <a:p>
                      <a:r>
                        <a:rPr lang="ko-KR" altLang="en-US" sz="1600" b="0" kern="1200" dirty="0" smtClean="0">
                          <a:solidFill>
                            <a:schemeClr val="tx1"/>
                          </a:solidFill>
                          <a:latin typeface="굴림체" pitchFamily="49" charset="-127"/>
                          <a:ea typeface="굴림체" pitchFamily="49" charset="-127"/>
                          <a:cs typeface="+mn-cs"/>
                        </a:rPr>
                        <a:t>화상정보의 열람 및 삭제 청구</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화상정보의 열람 및 삭제 청구 </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spc="-150" dirty="0" err="1" smtClean="0">
                          <a:solidFill>
                            <a:schemeClr val="tx1"/>
                          </a:solidFill>
                          <a:latin typeface="굴림체" pitchFamily="49" charset="-127"/>
                          <a:ea typeface="굴림체" pitchFamily="49" charset="-127"/>
                          <a:cs typeface="+mn-cs"/>
                        </a:rPr>
                        <a:t>범죄수사ㆍ공소유지ㆍ재판수행에</a:t>
                      </a:r>
                      <a:r>
                        <a:rPr lang="ko-KR" altLang="en-US" sz="1600" b="0" kern="1200" spc="-150" dirty="0" smtClean="0">
                          <a:solidFill>
                            <a:schemeClr val="tx1"/>
                          </a:solidFill>
                          <a:latin typeface="굴림체" pitchFamily="49" charset="-127"/>
                          <a:ea typeface="굴림체" pitchFamily="49" charset="-127"/>
                          <a:cs typeface="+mn-cs"/>
                        </a:rPr>
                        <a:t> 중대한 지장을 초래하는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특정 정보주체의 화상정보만을 삭제하는 것이 기술적으로 현저히 곤란한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요청에 필요한 조치를 </a:t>
                      </a:r>
                      <a:r>
                        <a:rPr lang="ko-KR" altLang="en-US" sz="1600" b="0" kern="1200" dirty="0" err="1" smtClean="0">
                          <a:solidFill>
                            <a:schemeClr val="tx1"/>
                          </a:solidFill>
                          <a:latin typeface="굴림체" pitchFamily="49" charset="-127"/>
                          <a:ea typeface="굴림체" pitchFamily="49" charset="-127"/>
                          <a:cs typeface="+mn-cs"/>
                        </a:rPr>
                        <a:t>취함으로서</a:t>
                      </a:r>
                      <a:r>
                        <a:rPr lang="ko-KR" altLang="en-US" sz="1600" b="0" kern="1200" dirty="0" smtClean="0">
                          <a:solidFill>
                            <a:schemeClr val="tx1"/>
                          </a:solidFill>
                          <a:latin typeface="굴림체" pitchFamily="49" charset="-127"/>
                          <a:ea typeface="굴림체" pitchFamily="49" charset="-127"/>
                          <a:cs typeface="+mn-cs"/>
                        </a:rPr>
                        <a:t> 타인의 </a:t>
                      </a:r>
                      <a:r>
                        <a:rPr lang="ko-KR" altLang="en-US" sz="1600" b="0" kern="1200" dirty="0" err="1" smtClean="0">
                          <a:solidFill>
                            <a:schemeClr val="tx1"/>
                          </a:solidFill>
                          <a:latin typeface="굴림체" pitchFamily="49" charset="-127"/>
                          <a:ea typeface="굴림체" pitchFamily="49" charset="-127"/>
                          <a:cs typeface="+mn-cs"/>
                        </a:rPr>
                        <a:t>사생활권이</a:t>
                      </a:r>
                      <a:r>
                        <a:rPr lang="ko-KR" altLang="en-US" sz="1600" b="0" kern="1200" dirty="0" smtClean="0">
                          <a:solidFill>
                            <a:schemeClr val="tx1"/>
                          </a:solidFill>
                          <a:latin typeface="굴림체" pitchFamily="49" charset="-127"/>
                          <a:ea typeface="굴림체" pitchFamily="49" charset="-127"/>
                          <a:cs typeface="+mn-cs"/>
                        </a:rPr>
                        <a:t> 침해될 우려가 큰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기타 열람 등의 요청을 거절할 만한 </a:t>
                      </a:r>
                      <a:r>
                        <a:rPr lang="ko-KR" altLang="en-US" sz="1600" b="0" kern="1200" dirty="0" err="1" smtClean="0">
                          <a:solidFill>
                            <a:schemeClr val="tx1"/>
                          </a:solidFill>
                          <a:latin typeface="굴림체" pitchFamily="49" charset="-127"/>
                          <a:ea typeface="굴림체" pitchFamily="49" charset="-127"/>
                          <a:cs typeface="+mn-cs"/>
                        </a:rPr>
                        <a:t>정당학</a:t>
                      </a:r>
                      <a:r>
                        <a:rPr lang="ko-KR" altLang="en-US" sz="1600" b="0" kern="1200" dirty="0" smtClean="0">
                          <a:solidFill>
                            <a:schemeClr val="tx1"/>
                          </a:solidFill>
                          <a:latin typeface="굴림체" pitchFamily="49" charset="-127"/>
                          <a:ea typeface="굴림체" pitchFamily="49" charset="-127"/>
                          <a:cs typeface="+mn-cs"/>
                        </a:rPr>
                        <a:t> 공익적 사유가 존재하는 경우</a:t>
                      </a:r>
                    </a:p>
                    <a:p>
                      <a:r>
                        <a:rPr lang="en-US" altLang="ko-KR" sz="1600" b="1" kern="1200" dirty="0" smtClean="0">
                          <a:solidFill>
                            <a:srgbClr val="7030A0"/>
                          </a:solidFill>
                          <a:latin typeface="굴림체" pitchFamily="49" charset="-127"/>
                          <a:ea typeface="굴림체" pitchFamily="49" charset="-127"/>
                          <a:cs typeface="+mn-cs"/>
                        </a:rPr>
                        <a:t>  CCTV </a:t>
                      </a:r>
                      <a:r>
                        <a:rPr lang="ko-KR" altLang="en-US" sz="1600" b="1" kern="1200" dirty="0" smtClean="0">
                          <a:solidFill>
                            <a:srgbClr val="7030A0"/>
                          </a:solidFill>
                          <a:latin typeface="굴림체" pitchFamily="49" charset="-127"/>
                          <a:ea typeface="굴림체" pitchFamily="49" charset="-127"/>
                          <a:cs typeface="+mn-cs"/>
                        </a:rPr>
                        <a:t>안내판 설치</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맑은 고딕" pitchFamily="50" charset="-127"/>
                          <a:ea typeface="맑은 고딕" pitchFamily="50" charset="-127"/>
                          <a:cs typeface="+mn-cs"/>
                        </a:rPr>
                        <a:t>서울시립 청소년미디어센터는 </a:t>
                      </a:r>
                      <a:r>
                        <a:rPr lang="ko-KR" altLang="en-US" sz="1600" b="0" kern="1200" dirty="0" smtClean="0">
                          <a:solidFill>
                            <a:srgbClr val="FF0000"/>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CCTV</a:t>
                      </a:r>
                      <a:r>
                        <a:rPr lang="ko-KR" altLang="en-US" sz="1600" b="0" kern="1200" dirty="0" smtClean="0">
                          <a:solidFill>
                            <a:schemeClr val="tx1"/>
                          </a:solidFill>
                          <a:latin typeface="굴림체" pitchFamily="49" charset="-127"/>
                          <a:ea typeface="굴림체" pitchFamily="49" charset="-127"/>
                          <a:cs typeface="+mn-cs"/>
                        </a:rPr>
                        <a:t>를 설치한 장소마다 ‘</a:t>
                      </a:r>
                      <a:r>
                        <a:rPr lang="ko-KR" altLang="en-US" sz="1600" b="0" kern="1200" dirty="0" err="1" smtClean="0">
                          <a:solidFill>
                            <a:schemeClr val="tx1"/>
                          </a:solidFill>
                          <a:latin typeface="굴림체" pitchFamily="49" charset="-127"/>
                          <a:ea typeface="굴림체" pitchFamily="49" charset="-127"/>
                          <a:cs typeface="+mn-cs"/>
                        </a:rPr>
                        <a:t>설치목적ㆍ장소ㆍ촬영범위</a:t>
                      </a:r>
                      <a:r>
                        <a:rPr lang="ko-KR" altLang="en-US" sz="1600" b="0" kern="1200" dirty="0" smtClean="0">
                          <a:solidFill>
                            <a:schemeClr val="tx1"/>
                          </a:solidFill>
                          <a:latin typeface="굴림체" pitchFamily="49" charset="-127"/>
                          <a:ea typeface="굴림체" pitchFamily="49" charset="-127"/>
                          <a:cs typeface="+mn-cs"/>
                        </a:rPr>
                        <a:t> 및 </a:t>
                      </a:r>
                      <a:r>
                        <a:rPr lang="ko-KR" altLang="en-US" sz="1600" b="0" kern="1200" dirty="0" err="1" smtClean="0">
                          <a:solidFill>
                            <a:schemeClr val="tx1"/>
                          </a:solidFill>
                          <a:latin typeface="굴림체" pitchFamily="49" charset="-127"/>
                          <a:ea typeface="굴림체" pitchFamily="49" charset="-127"/>
                          <a:cs typeface="+mn-cs"/>
                        </a:rPr>
                        <a:t>시간ㆍ관리책임자ㆍ연락처</a:t>
                      </a:r>
                      <a:r>
                        <a:rPr lang="ko-KR" altLang="en-US" sz="1600" b="0" kern="1200" dirty="0" smtClean="0">
                          <a:solidFill>
                            <a:schemeClr val="tx1"/>
                          </a:solidFill>
                          <a:latin typeface="굴림체" pitchFamily="49" charset="-127"/>
                          <a:ea typeface="굴림체" pitchFamily="49" charset="-127"/>
                          <a:cs typeface="+mn-cs"/>
                        </a:rPr>
                        <a:t>’등을 명시한 안내판을 설치하여 여러분들이 쉽게 인식할 수 있도록 하고 있습니다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다만</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다음과 같은 경우는 예외적으로 처리하고 있습니다</a:t>
                      </a:r>
                      <a:r>
                        <a:rPr lang="en-US" altLang="ko-KR" sz="1600" b="0" kern="1200" dirty="0" smtClean="0">
                          <a:solidFill>
                            <a:schemeClr val="tx1"/>
                          </a:solidFill>
                          <a:latin typeface="굴림체" pitchFamily="49" charset="-127"/>
                          <a:ea typeface="굴림체" pitchFamily="49" charset="-127"/>
                          <a:cs typeface="+mn-cs"/>
                        </a:rPr>
                        <a:t>. </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공공기관 건물 안에 다수의 </a:t>
                      </a:r>
                      <a:r>
                        <a:rPr lang="en-US" altLang="ko-KR" sz="1600" b="0" kern="1200" dirty="0" smtClean="0">
                          <a:solidFill>
                            <a:schemeClr val="tx1"/>
                          </a:solidFill>
                          <a:latin typeface="굴림체" pitchFamily="49" charset="-127"/>
                          <a:ea typeface="굴림체" pitchFamily="49" charset="-127"/>
                          <a:cs typeface="+mn-cs"/>
                        </a:rPr>
                        <a:t>CCT</a:t>
                      </a:r>
                      <a:r>
                        <a:rPr lang="ko-KR" altLang="en-US" sz="1600" b="0" kern="1200" dirty="0" smtClean="0">
                          <a:solidFill>
                            <a:schemeClr val="tx1"/>
                          </a:solidFill>
                          <a:latin typeface="굴림체" pitchFamily="49" charset="-127"/>
                          <a:ea typeface="굴림체" pitchFamily="49" charset="-127"/>
                          <a:cs typeface="+mn-cs"/>
                        </a:rPr>
                        <a:t>Ｖ</a:t>
                      </a:r>
                      <a:r>
                        <a:rPr lang="ko-KR" altLang="en-US" sz="1600" b="0" kern="1200" dirty="0" err="1" smtClean="0">
                          <a:solidFill>
                            <a:schemeClr val="tx1"/>
                          </a:solidFill>
                          <a:latin typeface="굴림체" pitchFamily="49" charset="-127"/>
                          <a:ea typeface="굴림체" pitchFamily="49" charset="-127"/>
                          <a:cs typeface="+mn-cs"/>
                        </a:rPr>
                        <a:t>를</a:t>
                      </a:r>
                      <a:r>
                        <a:rPr lang="ko-KR" altLang="en-US" sz="1600" b="0" kern="1200" dirty="0" smtClean="0">
                          <a:solidFill>
                            <a:schemeClr val="tx1"/>
                          </a:solidFill>
                          <a:latin typeface="굴림체" pitchFamily="49" charset="-127"/>
                          <a:ea typeface="굴림체" pitchFamily="49" charset="-127"/>
                          <a:cs typeface="+mn-cs"/>
                        </a:rPr>
                        <a:t> 설치한 경우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건물입구에만 설치 </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개인정보침해 위험이 적은 경우 또는 안내판 설치가 어려운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요청에 필요한 조치를 </a:t>
                      </a:r>
                      <a:r>
                        <a:rPr lang="ko-KR" altLang="en-US" sz="1600" b="0" kern="1200" dirty="0" err="1" smtClean="0">
                          <a:solidFill>
                            <a:schemeClr val="tx1"/>
                          </a:solidFill>
                          <a:latin typeface="굴림체" pitchFamily="49" charset="-127"/>
                          <a:ea typeface="굴림체" pitchFamily="49" charset="-127"/>
                          <a:cs typeface="+mn-cs"/>
                        </a:rPr>
                        <a:t>취함으로서</a:t>
                      </a:r>
                      <a:r>
                        <a:rPr lang="ko-KR" altLang="en-US" sz="1600" b="0" kern="1200" dirty="0" smtClean="0">
                          <a:solidFill>
                            <a:schemeClr val="tx1"/>
                          </a:solidFill>
                          <a:latin typeface="굴림체" pitchFamily="49" charset="-127"/>
                          <a:ea typeface="굴림체" pitchFamily="49" charset="-127"/>
                          <a:cs typeface="+mn-cs"/>
                        </a:rPr>
                        <a:t> 타인의 </a:t>
                      </a:r>
                      <a:r>
                        <a:rPr lang="ko-KR" altLang="en-US" sz="1600" b="0" kern="1200" dirty="0" err="1" smtClean="0">
                          <a:solidFill>
                            <a:schemeClr val="tx1"/>
                          </a:solidFill>
                          <a:latin typeface="굴림체" pitchFamily="49" charset="-127"/>
                          <a:ea typeface="굴림체" pitchFamily="49" charset="-127"/>
                          <a:cs typeface="+mn-cs"/>
                        </a:rPr>
                        <a:t>사생활권이</a:t>
                      </a:r>
                      <a:r>
                        <a:rPr lang="ko-KR" altLang="en-US" sz="1600" b="0" kern="1200" dirty="0" smtClean="0">
                          <a:solidFill>
                            <a:schemeClr val="tx1"/>
                          </a:solidFill>
                          <a:latin typeface="굴림체" pitchFamily="49" charset="-127"/>
                          <a:ea typeface="굴림체" pitchFamily="49" charset="-127"/>
                          <a:cs typeface="+mn-cs"/>
                        </a:rPr>
                        <a:t> 침해될 우려가 큰 경우</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안내판 설치로 인해 보안취약점 노출이 우려되는 군사시설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국가중요시설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보안목표시설 등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안내판 </a:t>
                      </a:r>
                      <a:r>
                        <a:rPr lang="ko-KR" altLang="en-US" sz="1600" b="0" kern="1200" dirty="0" err="1" smtClean="0">
                          <a:solidFill>
                            <a:schemeClr val="tx1"/>
                          </a:solidFill>
                          <a:latin typeface="굴림체" pitchFamily="49" charset="-127"/>
                          <a:ea typeface="굴림체" pitchFamily="49" charset="-127"/>
                          <a:cs typeface="+mn-cs"/>
                        </a:rPr>
                        <a:t>미설치</a:t>
                      </a:r>
                      <a:endParaRPr lang="ko-KR" altLang="en-US" sz="1600" b="0" kern="1200" dirty="0" smtClean="0">
                        <a:solidFill>
                          <a:schemeClr val="tx1"/>
                        </a:solidFill>
                        <a:latin typeface="굴림체" pitchFamily="49" charset="-127"/>
                        <a:ea typeface="굴림체" pitchFamily="49" charset="-127"/>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9" name="모서리가 둥근 직사각형 8">
            <a:hlinkClick r:id="rId5" action="ppaction://hlinksldjump"/>
          </p:cNvPr>
          <p:cNvSpPr/>
          <p:nvPr/>
        </p:nvSpPr>
        <p:spPr>
          <a:xfrm>
            <a:off x="34343" y="8742822"/>
            <a:ext cx="3357586"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sp>
        <p:nvSpPr>
          <p:cNvPr id="10" name="모서리가 둥근 직사각형 9">
            <a:hlinkClick r:id="rId6" action="ppaction://hlinksldjump"/>
          </p:cNvPr>
          <p:cNvSpPr/>
          <p:nvPr/>
        </p:nvSpPr>
        <p:spPr>
          <a:xfrm>
            <a:off x="3453714"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13" name="타원 12"/>
          <p:cNvSpPr/>
          <p:nvPr/>
        </p:nvSpPr>
        <p:spPr>
          <a:xfrm>
            <a:off x="571480" y="5096780"/>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3" name="모서리가 둥근 직사각형 22"/>
          <p:cNvSpPr/>
          <p:nvPr/>
        </p:nvSpPr>
        <p:spPr>
          <a:xfrm>
            <a:off x="500042" y="57147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3261360"/>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r>
                        <a:rPr lang="ko-KR" altLang="en-US" sz="1600" b="1" kern="1200" dirty="0" smtClean="0">
                          <a:solidFill>
                            <a:srgbClr val="7030A0"/>
                          </a:solidFill>
                          <a:latin typeface="굴림체" pitchFamily="49" charset="-127"/>
                          <a:ea typeface="굴림체" pitchFamily="49" charset="-127"/>
                          <a:cs typeface="+mn-cs"/>
                        </a:rPr>
                        <a:t>  개인정보보호책임관 및 담당자</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맑은 고딕" pitchFamily="50" charset="-127"/>
                          <a:ea typeface="맑은 고딕" pitchFamily="50" charset="-127"/>
                          <a:cs typeface="+mn-cs"/>
                        </a:rPr>
                        <a:t>서울시립 청소년미디어센터는 </a:t>
                      </a:r>
                      <a:r>
                        <a:rPr lang="ko-KR" altLang="en-US" sz="1600" b="0" kern="1200" dirty="0" smtClean="0">
                          <a:solidFill>
                            <a:schemeClr val="tx1"/>
                          </a:solidFill>
                          <a:latin typeface="굴림체" pitchFamily="49" charset="-127"/>
                          <a:ea typeface="굴림체" pitchFamily="49" charset="-127"/>
                          <a:cs typeface="+mn-cs"/>
                        </a:rPr>
                        <a:t>개인 </a:t>
                      </a:r>
                      <a:r>
                        <a:rPr lang="ko-KR" altLang="en-US" sz="1600" b="0" kern="1200" dirty="0" smtClean="0">
                          <a:solidFill>
                            <a:schemeClr val="tx1"/>
                          </a:solidFill>
                          <a:latin typeface="굴림체" pitchFamily="49" charset="-127"/>
                          <a:ea typeface="굴림체" pitchFamily="49" charset="-127"/>
                          <a:cs typeface="+mn-cs"/>
                        </a:rPr>
                        <a:t>정보의 적법성 및 절차의 적정성을 확보하여 시민의 권익 보호 및 공공 업무의 적정한 수행을 도모하기 위해 개인정보보호책임관을 다음과 같이 지정</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운영하고 있습니다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우리 </a:t>
                      </a:r>
                      <a:r>
                        <a:rPr lang="ko-KR" altLang="en-US" sz="1600" b="0" kern="1200" dirty="0" smtClean="0">
                          <a:solidFill>
                            <a:srgbClr val="FF0000"/>
                          </a:solidFill>
                          <a:latin typeface="맑은 고딕" pitchFamily="50" charset="-127"/>
                          <a:ea typeface="맑은 고딕" pitchFamily="50" charset="-127"/>
                          <a:cs typeface="+mn-cs"/>
                        </a:rPr>
                        <a:t>서울시립 청소년미디어센터는 </a:t>
                      </a:r>
                      <a:r>
                        <a:rPr lang="ko-KR" altLang="en-US" sz="1600" b="0" kern="1200" dirty="0" smtClean="0">
                          <a:solidFill>
                            <a:schemeClr val="tx1"/>
                          </a:solidFill>
                          <a:latin typeface="굴림체" pitchFamily="49" charset="-127"/>
                          <a:ea typeface="굴림체" pitchFamily="49" charset="-127"/>
                          <a:cs typeface="+mn-cs"/>
                        </a:rPr>
                        <a:t>보유하고 </a:t>
                      </a:r>
                      <a:r>
                        <a:rPr lang="ko-KR" altLang="en-US" sz="1600" b="0" kern="1200" dirty="0" smtClean="0">
                          <a:solidFill>
                            <a:schemeClr val="tx1"/>
                          </a:solidFill>
                          <a:latin typeface="굴림체" pitchFamily="49" charset="-127"/>
                          <a:ea typeface="굴림체" pitchFamily="49" charset="-127"/>
                          <a:cs typeface="+mn-cs"/>
                        </a:rPr>
                        <a:t>있는 개인 정보 파일과 우리 수련시설의 개인정보 보호방침 등에 관한 문의</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확인 등은 다음의 연락처로 하여 주시기 바랍니다</a:t>
                      </a:r>
                      <a:r>
                        <a:rPr lang="en-US" altLang="ko-KR" sz="1600" b="0" kern="1200" dirty="0" smtClean="0">
                          <a:solidFill>
                            <a:schemeClr val="tx1"/>
                          </a:solidFill>
                          <a:latin typeface="굴림체" pitchFamily="49" charset="-127"/>
                          <a:ea typeface="굴림체" pitchFamily="49" charset="-127"/>
                          <a:cs typeface="+mn-cs"/>
                        </a:rPr>
                        <a:t>.</a:t>
                      </a: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 </a:t>
                      </a:r>
                      <a:r>
                        <a:rPr lang="ko-KR" altLang="en-US" sz="1600" b="0" kern="1200" dirty="0" smtClean="0">
                          <a:solidFill>
                            <a:schemeClr val="tx1"/>
                          </a:solidFill>
                          <a:latin typeface="굴림체" pitchFamily="49" charset="-127"/>
                          <a:ea typeface="굴림체" pitchFamily="49" charset="-127"/>
                          <a:cs typeface="+mn-cs"/>
                        </a:rPr>
                        <a:t>개인정보보호책임관 </a:t>
                      </a:r>
                      <a:endParaRPr lang="ko-KR" altLang="en-US" sz="1600" b="0" kern="1200" dirty="0" smtClean="0">
                        <a:solidFill>
                          <a:schemeClr val="tx1"/>
                        </a:solidFill>
                        <a:latin typeface="굴림체" pitchFamily="49" charset="-127"/>
                        <a:ea typeface="굴림체" pitchFamily="49" charset="-127"/>
                        <a:cs typeface="+mn-cs"/>
                      </a:endParaRP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책임관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 관장 신순갑</a:t>
                      </a:r>
                      <a:endParaRPr lang="ko-KR" altLang="en-US" sz="1600" b="0" kern="1200" dirty="0" smtClean="0">
                        <a:solidFill>
                          <a:schemeClr val="tx1"/>
                        </a:solidFill>
                        <a:latin typeface="굴림체" pitchFamily="49" charset="-127"/>
                        <a:ea typeface="굴림체" pitchFamily="49" charset="-127"/>
                        <a:cs typeface="+mn-cs"/>
                      </a:endParaRP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담당자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err="1" smtClean="0">
                          <a:solidFill>
                            <a:srgbClr val="FF0000"/>
                          </a:solidFill>
                          <a:latin typeface="굴림체" pitchFamily="49" charset="-127"/>
                          <a:ea typeface="굴림체" pitchFamily="49" charset="-127"/>
                          <a:cs typeface="+mn-cs"/>
                        </a:rPr>
                        <a:t>업무지원팀</a:t>
                      </a:r>
                      <a:r>
                        <a:rPr lang="ko-KR" altLang="en-US" sz="1600" b="0" kern="1200" dirty="0" smtClean="0">
                          <a:solidFill>
                            <a:srgbClr val="FF0000"/>
                          </a:solidFill>
                          <a:latin typeface="굴림체" pitchFamily="49" charset="-127"/>
                          <a:ea typeface="굴림체" pitchFamily="49" charset="-127"/>
                          <a:cs typeface="+mn-cs"/>
                        </a:rPr>
                        <a:t> 신준하</a:t>
                      </a:r>
                      <a:endParaRPr lang="ko-KR" altLang="en-US" sz="1600" b="0" kern="1200" dirty="0" smtClean="0">
                        <a:solidFill>
                          <a:schemeClr val="tx1"/>
                        </a:solidFill>
                        <a:latin typeface="굴림체" pitchFamily="49" charset="-127"/>
                        <a:ea typeface="굴림체" pitchFamily="49" charset="-127"/>
                        <a:cs typeface="+mn-cs"/>
                      </a:endParaRPr>
                    </a:p>
                    <a:p>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전화번호 </a:t>
                      </a:r>
                      <a:r>
                        <a:rPr lang="en-US" altLang="ko-KR" sz="1600" b="0" kern="1200" dirty="0" smtClean="0">
                          <a:solidFill>
                            <a:srgbClr val="FF0000"/>
                          </a:solidFill>
                          <a:latin typeface="굴림체" pitchFamily="49" charset="-127"/>
                          <a:ea typeface="굴림체" pitchFamily="49" charset="-127"/>
                          <a:cs typeface="+mn-cs"/>
                        </a:rPr>
                        <a:t>:</a:t>
                      </a:r>
                      <a:r>
                        <a:rPr lang="en-US" altLang="ko-KR" sz="1600" b="0" kern="1200" dirty="0" smtClean="0">
                          <a:solidFill>
                            <a:srgbClr val="FF0000"/>
                          </a:solidFill>
                          <a:latin typeface="굴림체" pitchFamily="49" charset="-127"/>
                          <a:ea typeface="굴림체" pitchFamily="49" charset="-127"/>
                          <a:cs typeface="+mn-cs"/>
                        </a:rPr>
                        <a:t>02-795-8000, </a:t>
                      </a:r>
                      <a:r>
                        <a:rPr lang="en-US" altLang="ko-KR" sz="1600" b="0" kern="1200" dirty="0" smtClean="0">
                          <a:solidFill>
                            <a:srgbClr val="FF0000"/>
                          </a:solidFill>
                          <a:latin typeface="굴림체" pitchFamily="49" charset="-127"/>
                          <a:ea typeface="굴림체" pitchFamily="49" charset="-127"/>
                          <a:cs typeface="+mn-cs"/>
                        </a:rPr>
                        <a:t>Fax : 02) </a:t>
                      </a:r>
                      <a:r>
                        <a:rPr lang="en-US" altLang="ko-KR" sz="1600" b="0" kern="1200" dirty="0" smtClean="0">
                          <a:solidFill>
                            <a:srgbClr val="FF0000"/>
                          </a:solidFill>
                          <a:latin typeface="굴림체" pitchFamily="49" charset="-127"/>
                          <a:ea typeface="굴림체" pitchFamily="49" charset="-127"/>
                          <a:cs typeface="+mn-cs"/>
                        </a:rPr>
                        <a:t>798-0014</a:t>
                      </a:r>
                    </a:p>
                    <a:p>
                      <a:r>
                        <a:rPr lang="en-US" altLang="ko-KR" sz="1600" b="0" kern="1200" dirty="0" smtClean="0">
                          <a:solidFill>
                            <a:srgbClr val="FF0000"/>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주소 </a:t>
                      </a:r>
                      <a:r>
                        <a:rPr lang="en-US" altLang="ko-KR" sz="1600" b="0" kern="1200" dirty="0" smtClean="0">
                          <a:solidFill>
                            <a:srgbClr val="FF0000"/>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 용산구 한강대로 </a:t>
                      </a:r>
                      <a:r>
                        <a:rPr lang="en-US" altLang="ko-KR" sz="1600" b="0" kern="1200" dirty="0" smtClean="0">
                          <a:solidFill>
                            <a:srgbClr val="FF0000"/>
                          </a:solidFill>
                          <a:latin typeface="굴림체" pitchFamily="49" charset="-127"/>
                          <a:ea typeface="굴림체" pitchFamily="49" charset="-127"/>
                          <a:cs typeface="+mn-cs"/>
                        </a:rPr>
                        <a:t>255 (</a:t>
                      </a:r>
                      <a:r>
                        <a:rPr lang="ko-KR" altLang="en-US" sz="1600" b="0" kern="1200" dirty="0" smtClean="0">
                          <a:solidFill>
                            <a:srgbClr val="FF0000"/>
                          </a:solidFill>
                          <a:latin typeface="굴림체" pitchFamily="49" charset="-127"/>
                          <a:ea typeface="굴림체" pitchFamily="49" charset="-127"/>
                          <a:cs typeface="+mn-cs"/>
                        </a:rPr>
                        <a:t>갈월동 </a:t>
                      </a:r>
                      <a:r>
                        <a:rPr lang="en-US" altLang="ko-KR" sz="1600" b="0" kern="1200" dirty="0" smtClean="0">
                          <a:solidFill>
                            <a:srgbClr val="FF0000"/>
                          </a:solidFill>
                          <a:latin typeface="굴림체" pitchFamily="49" charset="-127"/>
                          <a:ea typeface="굴림체" pitchFamily="49" charset="-127"/>
                          <a:cs typeface="+mn-cs"/>
                        </a:rPr>
                        <a:t>101-5)</a:t>
                      </a:r>
                      <a:endParaRPr lang="ko-KR" altLang="en-US" sz="1600" b="0" kern="1200" dirty="0" smtClean="0">
                        <a:solidFill>
                          <a:srgbClr val="FF0000"/>
                        </a:solidFill>
                        <a:latin typeface="굴림체" pitchFamily="49" charset="-127"/>
                        <a:ea typeface="굴림체" pitchFamily="49" charset="-127"/>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9" name="모서리가 둥근 직사각형 8">
            <a:hlinkClick r:id="rId5" action="ppaction://hlinksldjump"/>
          </p:cNvPr>
          <p:cNvSpPr/>
          <p:nvPr/>
        </p:nvSpPr>
        <p:spPr>
          <a:xfrm>
            <a:off x="34343" y="8742822"/>
            <a:ext cx="3357586"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sp>
        <p:nvSpPr>
          <p:cNvPr id="10" name="모서리가 둥근 직사각형 9">
            <a:hlinkClick r:id="rId6" action="ppaction://hlinksldjump"/>
          </p:cNvPr>
          <p:cNvSpPr/>
          <p:nvPr/>
        </p:nvSpPr>
        <p:spPr>
          <a:xfrm>
            <a:off x="3441357"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13" name="타원 12"/>
          <p:cNvSpPr/>
          <p:nvPr/>
        </p:nvSpPr>
        <p:spPr>
          <a:xfrm>
            <a:off x="571480" y="1204761"/>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3" name="모서리가 둥근 직사각형 22">
            <a:hlinkClick r:id="rId4"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sp>
        <p:nvSpPr>
          <p:cNvPr id="24" name="모서리가 둥근 직사각형 23">
            <a:hlinkClick r:id="rId5" action="ppaction://hlinksldjump"/>
          </p:cNvPr>
          <p:cNvSpPr/>
          <p:nvPr/>
        </p:nvSpPr>
        <p:spPr>
          <a:xfrm>
            <a:off x="37047"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25" name="모서리가 둥근 직사각형 24"/>
          <p:cNvSpPr/>
          <p:nvPr/>
        </p:nvSpPr>
        <p:spPr>
          <a:xfrm>
            <a:off x="571480" y="571472"/>
            <a:ext cx="3500462"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6"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7552944"/>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pPr>
                        <a:lnSpc>
                          <a:spcPct val="90000"/>
                        </a:lnSpc>
                      </a:pPr>
                      <a:r>
                        <a:rPr lang="ko-KR" altLang="en-US" sz="1600" b="1" kern="1200" dirty="0" smtClean="0">
                          <a:solidFill>
                            <a:srgbClr val="7030A0"/>
                          </a:solidFill>
                          <a:latin typeface="굴림체" pitchFamily="49" charset="-127"/>
                          <a:ea typeface="굴림체" pitchFamily="49" charset="-127"/>
                          <a:cs typeface="+mn-cs"/>
                        </a:rPr>
                        <a:t>  </a:t>
                      </a:r>
                      <a:r>
                        <a:rPr lang="ko-KR" altLang="en-US" sz="1600" b="1" kern="1200" dirty="0" err="1" smtClean="0">
                          <a:solidFill>
                            <a:srgbClr val="7030A0"/>
                          </a:solidFill>
                          <a:latin typeface="굴림체" pitchFamily="49" charset="-127"/>
                          <a:ea typeface="굴림체" pitchFamily="49" charset="-127"/>
                          <a:cs typeface="+mn-cs"/>
                        </a:rPr>
                        <a:t>수집저장되는</a:t>
                      </a:r>
                      <a:r>
                        <a:rPr lang="ko-KR" altLang="en-US" sz="1600" b="1" kern="1200" dirty="0" smtClean="0">
                          <a:solidFill>
                            <a:srgbClr val="7030A0"/>
                          </a:solidFill>
                          <a:latin typeface="굴림체" pitchFamily="49" charset="-127"/>
                          <a:ea typeface="굴림체" pitchFamily="49" charset="-127"/>
                          <a:cs typeface="+mn-cs"/>
                        </a:rPr>
                        <a:t> 개인정보</a:t>
                      </a:r>
                    </a:p>
                    <a:p>
                      <a:pPr>
                        <a:lnSpc>
                          <a:spcPct val="90000"/>
                        </a:lnSpc>
                      </a:pPr>
                      <a:r>
                        <a:rPr lang="ko-KR" altLang="en-US" sz="1600" b="0" kern="1200" dirty="0" smtClean="0">
                          <a:solidFill>
                            <a:schemeClr val="tx1"/>
                          </a:solidFill>
                          <a:latin typeface="굴림체" pitchFamily="49" charset="-127"/>
                          <a:ea typeface="굴림체" pitchFamily="49" charset="-127"/>
                          <a:cs typeface="+mn-cs"/>
                        </a:rPr>
                        <a:t>   여러분이 </a:t>
                      </a:r>
                      <a:r>
                        <a:rPr lang="ko-KR" altLang="en-US" sz="1600" b="0" dirty="0" smtClean="0">
                          <a:solidFill>
                            <a:srgbClr val="FF0000"/>
                          </a:solidFill>
                          <a:latin typeface="굴림체" pitchFamily="49" charset="-127"/>
                          <a:ea typeface="굴림체" pitchFamily="49" charset="-127"/>
                        </a:rPr>
                        <a:t>서울시립 청소년미디어센터 </a:t>
                      </a:r>
                      <a:r>
                        <a:rPr lang="ko-KR" altLang="en-US" sz="1600" b="0" kern="1200" dirty="0" smtClean="0">
                          <a:solidFill>
                            <a:schemeClr val="tx1"/>
                          </a:solidFill>
                          <a:latin typeface="굴림체" pitchFamily="49" charset="-127"/>
                          <a:ea typeface="굴림체" pitchFamily="49" charset="-127"/>
                          <a:cs typeface="+mn-cs"/>
                        </a:rPr>
                        <a:t>홈페이지를 이용할</a:t>
                      </a:r>
                      <a:endParaRPr lang="en-US" altLang="ko-KR" sz="1600" b="0" kern="1200" dirty="0" smtClean="0">
                        <a:solidFill>
                          <a:schemeClr val="tx1"/>
                        </a:solidFill>
                        <a:latin typeface="굴림체" pitchFamily="49" charset="-127"/>
                        <a:ea typeface="굴림체" pitchFamily="49" charset="-127"/>
                        <a:cs typeface="+mn-cs"/>
                      </a:endParaRPr>
                    </a:p>
                    <a:p>
                      <a:pPr>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경우 다음의 정보는 자동적으로 수집</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저장됩니다</a:t>
                      </a:r>
                      <a:r>
                        <a:rPr lang="en-US" altLang="ko-KR" sz="1600" b="0" kern="1200" dirty="0" smtClean="0">
                          <a:solidFill>
                            <a:schemeClr val="tx1"/>
                          </a:solidFill>
                          <a:latin typeface="굴림체" pitchFamily="49" charset="-127"/>
                          <a:ea typeface="굴림체" pitchFamily="49" charset="-127"/>
                          <a:cs typeface="+mn-cs"/>
                        </a:rPr>
                        <a:t>. </a:t>
                      </a:r>
                      <a:endParaRPr lang="ko-KR" altLang="en-US" sz="1600" b="0" kern="1200" dirty="0" smtClean="0">
                        <a:solidFill>
                          <a:schemeClr val="tx1"/>
                        </a:solidFill>
                        <a:latin typeface="굴림체" pitchFamily="49" charset="-127"/>
                        <a:ea typeface="굴림체" pitchFamily="49" charset="-127"/>
                        <a:cs typeface="+mn-cs"/>
                      </a:endParaRPr>
                    </a:p>
                    <a:p>
                      <a:pPr>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이용자 여러분의 인터넷 도메인명과 우리 수련관 홈페이지를 방문할 때 거친 웹 사이트의 주소 </a:t>
                      </a:r>
                    </a:p>
                    <a:p>
                      <a:pPr>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이용자의 </a:t>
                      </a:r>
                      <a:r>
                        <a:rPr lang="ko-KR" altLang="en-US" sz="1600" b="0" kern="1200" dirty="0" smtClean="0">
                          <a:solidFill>
                            <a:schemeClr val="tx1"/>
                          </a:solidFill>
                          <a:latin typeface="굴림체" pitchFamily="49" charset="-127"/>
                          <a:ea typeface="굴림체" pitchFamily="49" charset="-127"/>
                          <a:cs typeface="+mn-cs"/>
                        </a:rPr>
                        <a:t>브라우저 </a:t>
                      </a:r>
                      <a:r>
                        <a:rPr lang="ko-KR" altLang="en-US" sz="1600" b="0" kern="1200" dirty="0" smtClean="0">
                          <a:solidFill>
                            <a:schemeClr val="tx1"/>
                          </a:solidFill>
                          <a:latin typeface="굴림체" pitchFamily="49" charset="-127"/>
                          <a:ea typeface="굴림체" pitchFamily="49" charset="-127"/>
                          <a:cs typeface="+mn-cs"/>
                        </a:rPr>
                        <a:t>종류 및 </a:t>
                      </a:r>
                      <a:r>
                        <a:rPr lang="en-US" altLang="ko-KR" sz="1600" b="0" kern="1200" dirty="0" smtClean="0">
                          <a:solidFill>
                            <a:schemeClr val="tx1"/>
                          </a:solidFill>
                          <a:latin typeface="굴림체" pitchFamily="49" charset="-127"/>
                          <a:ea typeface="굴림체" pitchFamily="49" charset="-127"/>
                          <a:cs typeface="+mn-cs"/>
                        </a:rPr>
                        <a:t>OS</a:t>
                      </a:r>
                      <a:endParaRPr lang="ko-KR" altLang="en-US" sz="1600" b="0" kern="1200" dirty="0" smtClean="0">
                        <a:solidFill>
                          <a:schemeClr val="tx1"/>
                        </a:solidFill>
                        <a:latin typeface="굴림체" pitchFamily="49" charset="-127"/>
                        <a:ea typeface="굴림체" pitchFamily="49" charset="-127"/>
                        <a:cs typeface="+mn-cs"/>
                      </a:endParaRPr>
                    </a:p>
                    <a:p>
                      <a:pPr>
                        <a:lnSpc>
                          <a:spcPct val="90000"/>
                        </a:lnSpc>
                        <a:buFontTx/>
                        <a:buChar char="-"/>
                      </a:pPr>
                      <a:r>
                        <a:rPr lang="ko-KR" altLang="en-US" sz="1600" b="0" kern="1200" dirty="0" smtClean="0">
                          <a:solidFill>
                            <a:schemeClr val="tx1"/>
                          </a:solidFill>
                          <a:latin typeface="굴림체" pitchFamily="49" charset="-127"/>
                          <a:ea typeface="굴림체" pitchFamily="49" charset="-127"/>
                          <a:cs typeface="+mn-cs"/>
                        </a:rPr>
                        <a:t>방문 일시 등</a:t>
                      </a:r>
                    </a:p>
                    <a:p>
                      <a:pPr>
                        <a:lnSpc>
                          <a:spcPct val="90000"/>
                        </a:lnSpc>
                        <a:buFontTx/>
                        <a:buChar char="-"/>
                      </a:pPr>
                      <a:r>
                        <a:rPr lang="ko-KR" altLang="en-US" sz="1600" b="0" kern="1200" dirty="0" smtClean="0">
                          <a:solidFill>
                            <a:schemeClr val="tx1"/>
                          </a:solidFill>
                          <a:latin typeface="굴림체" pitchFamily="49" charset="-127"/>
                          <a:ea typeface="굴림체" pitchFamily="49" charset="-127"/>
                          <a:cs typeface="+mn-cs"/>
                        </a:rPr>
                        <a:t>  위와 같이 자동 수집</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저장되는 정보는 이용자 여러분에게 보다 나은 서비스를 제공하기 위해 홈페이지의 개선과 보완을 위한 통계 분석</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이용자와 웹사이트간의 원활한 의사소통 등을 위해 이용되어 질 것입니다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다만</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법령의 규정에 따라 이러한 정보를 </a:t>
                      </a:r>
                      <a:r>
                        <a:rPr lang="ko-KR" altLang="en-US" sz="1600" b="0" kern="1200" dirty="0" err="1" smtClean="0">
                          <a:solidFill>
                            <a:schemeClr val="tx1"/>
                          </a:solidFill>
                          <a:latin typeface="굴림체" pitchFamily="49" charset="-127"/>
                          <a:ea typeface="굴림체" pitchFamily="49" charset="-127"/>
                          <a:cs typeface="+mn-cs"/>
                        </a:rPr>
                        <a:t>제출하게되어</a:t>
                      </a:r>
                      <a:r>
                        <a:rPr lang="ko-KR" altLang="en-US" sz="1600" b="0" kern="1200" dirty="0" smtClean="0">
                          <a:solidFill>
                            <a:schemeClr val="tx1"/>
                          </a:solidFill>
                          <a:latin typeface="굴림체" pitchFamily="49" charset="-127"/>
                          <a:ea typeface="굴림체" pitchFamily="49" charset="-127"/>
                          <a:cs typeface="+mn-cs"/>
                        </a:rPr>
                        <a:t> 있을 경우도 있다는 것을 유념하시기 바랍니다</a:t>
                      </a:r>
                      <a:r>
                        <a:rPr lang="en-US" altLang="ko-KR" sz="1600" b="0" kern="1200" dirty="0" smtClean="0">
                          <a:solidFill>
                            <a:schemeClr val="tx1"/>
                          </a:solidFill>
                          <a:latin typeface="굴림체" pitchFamily="49" charset="-127"/>
                          <a:ea typeface="굴림체" pitchFamily="49" charset="-127"/>
                          <a:cs typeface="+mn-cs"/>
                        </a:rPr>
                        <a:t>. </a:t>
                      </a:r>
                    </a:p>
                    <a:p>
                      <a:pPr>
                        <a:lnSpc>
                          <a:spcPct val="90000"/>
                        </a:lnSpc>
                      </a:pPr>
                      <a:r>
                        <a:rPr lang="ko-KR" altLang="en-US" sz="1600" b="1" kern="1200" dirty="0" smtClean="0">
                          <a:solidFill>
                            <a:srgbClr val="7030A0"/>
                          </a:solidFill>
                          <a:latin typeface="굴림체" pitchFamily="49" charset="-127"/>
                          <a:ea typeface="굴림체" pitchFamily="49" charset="-127"/>
                          <a:cs typeface="+mn-cs"/>
                        </a:rPr>
                        <a:t>  개인정보 수집부서 및 수집내용 안내</a:t>
                      </a:r>
                    </a:p>
                    <a:p>
                      <a:pPr>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 </a:t>
                      </a:r>
                      <a:r>
                        <a:rPr lang="ko-KR" altLang="en-US" sz="1600" b="0" kern="1200" dirty="0" smtClean="0">
                          <a:solidFill>
                            <a:schemeClr val="tx1"/>
                          </a:solidFill>
                          <a:latin typeface="굴림체" pitchFamily="49" charset="-127"/>
                          <a:ea typeface="굴림체" pitchFamily="49" charset="-127"/>
                          <a:cs typeface="+mn-cs"/>
                        </a:rPr>
                        <a:t>홈페이지를 </a:t>
                      </a:r>
                      <a:r>
                        <a:rPr lang="ko-KR" altLang="en-US" sz="1600" b="0" kern="1200" dirty="0" smtClean="0">
                          <a:solidFill>
                            <a:schemeClr val="tx1"/>
                          </a:solidFill>
                          <a:latin typeface="굴림체" pitchFamily="49" charset="-127"/>
                          <a:ea typeface="굴림체" pitchFamily="49" charset="-127"/>
                          <a:cs typeface="+mn-cs"/>
                        </a:rPr>
                        <a:t>통하여 수집되는 개인정보는 해당부서에서 안전하게 관리하고 있으며</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그 현황은 아래와 같습니다</a:t>
                      </a:r>
                      <a:r>
                        <a:rPr lang="en-US" altLang="ko-KR" sz="1600" b="0" kern="1200" dirty="0" smtClean="0">
                          <a:solidFill>
                            <a:schemeClr val="tx1"/>
                          </a:solidFill>
                          <a:latin typeface="굴림체" pitchFamily="49" charset="-127"/>
                          <a:ea typeface="굴림체" pitchFamily="49" charset="-127"/>
                          <a:cs typeface="+mn-cs"/>
                        </a:rPr>
                        <a:t>. </a:t>
                      </a:r>
                      <a:endParaRPr lang="ko-KR" altLang="en-US" sz="1600" b="0" kern="1200" dirty="0" smtClean="0">
                        <a:solidFill>
                          <a:schemeClr val="tx1"/>
                        </a:solidFill>
                        <a:latin typeface="굴림체" pitchFamily="49" charset="-127"/>
                        <a:ea typeface="굴림체" pitchFamily="49" charset="-127"/>
                        <a:cs typeface="+mn-cs"/>
                      </a:endParaRPr>
                    </a:p>
                    <a:p>
                      <a:pPr>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개인정보파일명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홈페이지 회원관리</a:t>
                      </a:r>
                    </a:p>
                    <a:p>
                      <a:pPr>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수집내용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성명</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생년월일</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주민등록번호</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성별</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전화번호</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주소</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err="1" smtClean="0">
                          <a:solidFill>
                            <a:schemeClr val="tx1"/>
                          </a:solidFill>
                          <a:latin typeface="굴림체" pitchFamily="49" charset="-127"/>
                          <a:ea typeface="굴림체" pitchFamily="49" charset="-127"/>
                          <a:cs typeface="+mn-cs"/>
                        </a:rPr>
                        <a:t>이메일</a:t>
                      </a:r>
                      <a:endParaRPr lang="ko-KR" altLang="en-US" sz="1600" b="0" kern="1200" dirty="0" smtClean="0">
                        <a:solidFill>
                          <a:schemeClr val="tx1"/>
                        </a:solidFill>
                        <a:latin typeface="굴림체" pitchFamily="49" charset="-127"/>
                        <a:ea typeface="굴림체" pitchFamily="49" charset="-127"/>
                        <a:cs typeface="+mn-cs"/>
                      </a:endParaRPr>
                    </a:p>
                    <a:p>
                      <a:pPr>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수집목적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홈페이지 운영 및 관리</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err="1" smtClean="0">
                          <a:solidFill>
                            <a:schemeClr val="tx1"/>
                          </a:solidFill>
                          <a:latin typeface="굴림체" pitchFamily="49" charset="-127"/>
                          <a:ea typeface="굴림체" pitchFamily="49" charset="-127"/>
                          <a:cs typeface="+mn-cs"/>
                        </a:rPr>
                        <a:t>수강ㆍ대관</a:t>
                      </a:r>
                      <a:r>
                        <a:rPr lang="ko-KR" altLang="en-US" sz="1600" b="0" kern="1200" dirty="0" smtClean="0">
                          <a:solidFill>
                            <a:schemeClr val="tx1"/>
                          </a:solidFill>
                          <a:latin typeface="굴림체" pitchFamily="49" charset="-127"/>
                          <a:ea typeface="굴림체" pitchFamily="49" charset="-127"/>
                          <a:cs typeface="+mn-cs"/>
                        </a:rPr>
                        <a:t> 신청 및 관리</a:t>
                      </a:r>
                    </a:p>
                    <a:p>
                      <a:pPr>
                        <a:lnSpc>
                          <a:spcPct val="90000"/>
                        </a:lnSpc>
                        <a:buFontTx/>
                        <a:buChar char="-"/>
                      </a:pPr>
                      <a:r>
                        <a:rPr lang="ko-KR" altLang="en-US" sz="1600" b="0" kern="1200" dirty="0" smtClean="0">
                          <a:solidFill>
                            <a:schemeClr val="tx1"/>
                          </a:solidFill>
                          <a:latin typeface="굴림체" pitchFamily="49" charset="-127"/>
                          <a:ea typeface="굴림체" pitchFamily="49" charset="-127"/>
                          <a:cs typeface="+mn-cs"/>
                        </a:rPr>
                        <a:t>수집부서 </a:t>
                      </a:r>
                      <a:r>
                        <a:rPr lang="en-US" altLang="ko-KR" sz="1600" b="0" kern="1200" dirty="0" smtClean="0">
                          <a:solidFill>
                            <a:srgbClr val="FF0000"/>
                          </a:solidFill>
                          <a:latin typeface="굴림체" pitchFamily="49" charset="-127"/>
                          <a:ea typeface="굴림체" pitchFamily="49" charset="-127"/>
                          <a:cs typeface="+mn-cs"/>
                        </a:rPr>
                        <a:t>: </a:t>
                      </a:r>
                      <a:r>
                        <a:rPr lang="ko-KR" altLang="en-US" sz="1600" b="0" kern="1200" dirty="0" err="1" smtClean="0">
                          <a:solidFill>
                            <a:srgbClr val="FF0000"/>
                          </a:solidFill>
                          <a:latin typeface="굴림체" pitchFamily="49" charset="-127"/>
                          <a:ea typeface="굴림체" pitchFamily="49" charset="-127"/>
                          <a:cs typeface="+mn-cs"/>
                        </a:rPr>
                        <a:t>업무지원팀</a:t>
                      </a:r>
                      <a:r>
                        <a:rPr lang="ko-KR" altLang="en-US" sz="1600" b="0" kern="1200" dirty="0" smtClean="0">
                          <a:solidFill>
                            <a:srgbClr val="FF0000"/>
                          </a:solidFill>
                          <a:latin typeface="굴림체" pitchFamily="49" charset="-127"/>
                          <a:ea typeface="굴림체" pitchFamily="49" charset="-127"/>
                          <a:cs typeface="+mn-cs"/>
                        </a:rPr>
                        <a:t> </a:t>
                      </a:r>
                      <a:r>
                        <a:rPr lang="en-US" altLang="ko-KR" sz="1600" b="0" kern="1200" dirty="0" smtClean="0">
                          <a:solidFill>
                            <a:srgbClr val="FF0000"/>
                          </a:solidFill>
                          <a:latin typeface="굴림체" pitchFamily="49" charset="-127"/>
                          <a:ea typeface="굴림체" pitchFamily="49" charset="-127"/>
                          <a:cs typeface="+mn-cs"/>
                        </a:rPr>
                        <a:t>02)795-8000</a:t>
                      </a:r>
                    </a:p>
                    <a:p>
                      <a:pPr>
                        <a:lnSpc>
                          <a:spcPct val="90000"/>
                        </a:lnSpc>
                        <a:buFontTx/>
                        <a:buChar char="-"/>
                      </a:pP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개인정보를 포함하여 수집된 모든 정보가 정확하고 완전하며 항상 최신의 상태로 유지되기 위하여</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이용자는 개인정보의 변경이 발생할 경우 즉시 갱신하여야 합니다</a:t>
                      </a:r>
                      <a:r>
                        <a:rPr lang="en-US" altLang="ko-KR" sz="1600" b="0" kern="1200" dirty="0" smtClean="0">
                          <a:solidFill>
                            <a:schemeClr val="tx1"/>
                          </a:solidFill>
                          <a:latin typeface="굴림체" pitchFamily="49" charset="-127"/>
                          <a:ea typeface="굴림체" pitchFamily="49" charset="-127"/>
                          <a:cs typeface="+mn-cs"/>
                        </a:rPr>
                        <a:t>.</a:t>
                      </a:r>
                    </a:p>
                    <a:p>
                      <a:pPr>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청소년미디어센터는</a:t>
                      </a:r>
                      <a:r>
                        <a:rPr lang="ko-KR" altLang="en-US" sz="1600" b="0" kern="1200" dirty="0" smtClean="0">
                          <a:solidFill>
                            <a:srgbClr val="FF0000"/>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여러분의 개인정보를 안전하게 이용할 수 있도록 최선을 다하고 있습니다</a:t>
                      </a:r>
                      <a:r>
                        <a:rPr lang="en-US" altLang="ko-KR" sz="1600" b="0" kern="1200" dirty="0" smtClean="0">
                          <a:solidFill>
                            <a:schemeClr val="tx1"/>
                          </a:solidFill>
                          <a:latin typeface="굴림체" pitchFamily="49" charset="-127"/>
                          <a:ea typeface="굴림체" pitchFamily="49" charset="-127"/>
                          <a:cs typeface="+mn-cs"/>
                        </a:rPr>
                        <a:t>.</a:t>
                      </a:r>
                    </a:p>
                    <a:p>
                      <a:pPr>
                        <a:lnSpc>
                          <a:spcPct val="90000"/>
                        </a:lnSpc>
                      </a:pPr>
                      <a:r>
                        <a:rPr lang="ko-KR" altLang="en-US" sz="1600" b="0" kern="1200" dirty="0" smtClean="0">
                          <a:solidFill>
                            <a:schemeClr val="tx1"/>
                          </a:solidFill>
                          <a:latin typeface="굴림체" pitchFamily="49" charset="-127"/>
                          <a:ea typeface="굴림체" pitchFamily="49" charset="-127"/>
                          <a:cs typeface="+mn-cs"/>
                        </a:rPr>
                        <a:t>   이용자 개인정보와 관련한 아이디</a:t>
                      </a:r>
                      <a:r>
                        <a:rPr lang="en-US" altLang="ko-KR" sz="1600" b="0" kern="1200" dirty="0" smtClean="0">
                          <a:solidFill>
                            <a:schemeClr val="tx1"/>
                          </a:solidFill>
                          <a:latin typeface="굴림체" pitchFamily="49" charset="-127"/>
                          <a:ea typeface="굴림체" pitchFamily="49" charset="-127"/>
                          <a:cs typeface="+mn-cs"/>
                        </a:rPr>
                        <a:t>(ID)</a:t>
                      </a:r>
                      <a:r>
                        <a:rPr lang="ko-KR" altLang="en-US" sz="1600" b="0" kern="1200" dirty="0" smtClean="0">
                          <a:solidFill>
                            <a:schemeClr val="tx1"/>
                          </a:solidFill>
                          <a:latin typeface="굴림체" pitchFamily="49" charset="-127"/>
                          <a:ea typeface="굴림체" pitchFamily="49" charset="-127"/>
                          <a:cs typeface="+mn-cs"/>
                        </a:rPr>
                        <a:t>의 비밀번호에 대한 보안유지책임은 해당 이용자 자신에게 있습니다</a:t>
                      </a:r>
                      <a:r>
                        <a:rPr lang="en-US" altLang="ko-KR" sz="1600" b="0" kern="1200" dirty="0" smtClean="0">
                          <a:solidFill>
                            <a:schemeClr val="tx1"/>
                          </a:solidFill>
                          <a:latin typeface="굴림체" pitchFamily="49" charset="-127"/>
                          <a:ea typeface="굴림체" pitchFamily="49" charset="-127"/>
                          <a:cs typeface="+mn-cs"/>
                        </a:rPr>
                        <a:t>. </a:t>
                      </a:r>
                      <a:endParaRPr lang="en-US" altLang="ko-KR" sz="1600" b="0" kern="1200" dirty="0" smtClean="0">
                        <a:solidFill>
                          <a:schemeClr val="tx1"/>
                        </a:solidFill>
                        <a:latin typeface="굴림체" pitchFamily="49" charset="-127"/>
                        <a:ea typeface="굴림체" pitchFamily="49" charset="-127"/>
                        <a:cs typeface="+mn-cs"/>
                      </a:endParaRPr>
                    </a:p>
                    <a:p>
                      <a:pPr>
                        <a:lnSpc>
                          <a:spcPct val="90000"/>
                        </a:lnSpc>
                      </a:pPr>
                      <a:r>
                        <a:rPr lang="ko-KR" altLang="en-US" sz="1600" b="0" dirty="0" smtClean="0">
                          <a:solidFill>
                            <a:srgbClr val="FF0000"/>
                          </a:solidFill>
                          <a:latin typeface="굴림체" pitchFamily="49" charset="-127"/>
                          <a:ea typeface="굴림체" pitchFamily="49" charset="-127"/>
                        </a:rPr>
                        <a:t>서울시립 청소년미디어센터</a:t>
                      </a:r>
                      <a:r>
                        <a:rPr lang="ko-KR" altLang="en-US" sz="1600" b="0" kern="1200" dirty="0" smtClean="0">
                          <a:solidFill>
                            <a:srgbClr val="FF0000"/>
                          </a:solidFill>
                          <a:latin typeface="굴림체" pitchFamily="49" charset="-127"/>
                          <a:ea typeface="굴림체" pitchFamily="49" charset="-127"/>
                          <a:cs typeface="+mn-cs"/>
                        </a:rPr>
                        <a:t>는 </a:t>
                      </a:r>
                      <a:r>
                        <a:rPr lang="ko-KR" altLang="en-US" sz="1600" b="0" kern="1200" dirty="0" smtClean="0">
                          <a:solidFill>
                            <a:schemeClr val="tx1"/>
                          </a:solidFill>
                          <a:latin typeface="굴림체" pitchFamily="49" charset="-127"/>
                          <a:ea typeface="굴림체" pitchFamily="49" charset="-127"/>
                          <a:cs typeface="+mn-cs"/>
                        </a:rPr>
                        <a:t>비밀번호에 대해 어떠한 방법으로도 이용자에게 직접적으로 질문하는 경우는 없으므로 타인에게 비밀번호가 유출되지 않도록 각별히 주의하시기 바랍니다</a:t>
                      </a:r>
                      <a:r>
                        <a:rPr lang="en-US" altLang="ko-KR" sz="1600" b="0" kern="1200" dirty="0" smtClean="0">
                          <a:solidFill>
                            <a:schemeClr val="tx1"/>
                          </a:solidFill>
                          <a:latin typeface="굴림체" pitchFamily="49" charset="-127"/>
                          <a:ea typeface="굴림체" pitchFamily="49" charset="-127"/>
                          <a:cs typeface="+mn-cs"/>
                        </a:rPr>
                        <a:t>.</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9" name="타원 8"/>
          <p:cNvSpPr/>
          <p:nvPr/>
        </p:nvSpPr>
        <p:spPr>
          <a:xfrm>
            <a:off x="583837" y="1167690"/>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타원 9"/>
          <p:cNvSpPr/>
          <p:nvPr/>
        </p:nvSpPr>
        <p:spPr>
          <a:xfrm>
            <a:off x="571480" y="4012853"/>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갈매기형 수장 12"/>
          <p:cNvSpPr/>
          <p:nvPr/>
        </p:nvSpPr>
        <p:spPr>
          <a:xfrm>
            <a:off x="642918" y="1391657"/>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4" name="갈매기형 수장 13"/>
          <p:cNvSpPr/>
          <p:nvPr/>
        </p:nvSpPr>
        <p:spPr>
          <a:xfrm>
            <a:off x="642918" y="2714612"/>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5" name="갈매기형 수장 14"/>
          <p:cNvSpPr/>
          <p:nvPr/>
        </p:nvSpPr>
        <p:spPr>
          <a:xfrm>
            <a:off x="642918" y="4264238"/>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6" name="갈매기형 수장 15"/>
          <p:cNvSpPr/>
          <p:nvPr/>
        </p:nvSpPr>
        <p:spPr>
          <a:xfrm>
            <a:off x="642918" y="6239788"/>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7" name="갈매기형 수장 16"/>
          <p:cNvSpPr/>
          <p:nvPr/>
        </p:nvSpPr>
        <p:spPr>
          <a:xfrm>
            <a:off x="642918" y="6882730"/>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9" name="갈매기형 수장 18"/>
          <p:cNvSpPr/>
          <p:nvPr/>
        </p:nvSpPr>
        <p:spPr>
          <a:xfrm>
            <a:off x="642918" y="7321011"/>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5" name="모서리가 둥근 직사각형 24"/>
          <p:cNvSpPr/>
          <p:nvPr/>
        </p:nvSpPr>
        <p:spPr>
          <a:xfrm>
            <a:off x="571480" y="571472"/>
            <a:ext cx="3500462"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7504176"/>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7406640">
                <a:tc>
                  <a:txBody>
                    <a:bodyPr/>
                    <a:lstStyle/>
                    <a:p>
                      <a:pPr>
                        <a:lnSpc>
                          <a:spcPct val="95000"/>
                        </a:lnSpc>
                      </a:pPr>
                      <a:r>
                        <a:rPr lang="ko-KR" altLang="en-US" sz="1600" b="1" kern="1200" spc="-150" dirty="0" smtClean="0">
                          <a:solidFill>
                            <a:srgbClr val="7030A0"/>
                          </a:solidFill>
                          <a:latin typeface="굴림체" pitchFamily="49" charset="-127"/>
                          <a:ea typeface="굴림체" pitchFamily="49" charset="-127"/>
                          <a:cs typeface="+mn-cs"/>
                        </a:rPr>
                        <a:t>  </a:t>
                      </a:r>
                      <a:r>
                        <a:rPr lang="ko-KR" altLang="en-US" sz="1600" b="1" kern="1200" spc="0" dirty="0" smtClean="0">
                          <a:solidFill>
                            <a:srgbClr val="7030A0"/>
                          </a:solidFill>
                          <a:latin typeface="굴림체" pitchFamily="49" charset="-127"/>
                          <a:ea typeface="굴림체" pitchFamily="49" charset="-127"/>
                          <a:cs typeface="+mn-cs"/>
                        </a:rPr>
                        <a:t>요청하지 않은 메일 수신 시 처리 및 </a:t>
                      </a:r>
                      <a:r>
                        <a:rPr lang="ko-KR" altLang="en-US" sz="1600" b="1" kern="1200" spc="0" dirty="0" err="1" smtClean="0">
                          <a:solidFill>
                            <a:srgbClr val="7030A0"/>
                          </a:solidFill>
                          <a:latin typeface="굴림체" pitchFamily="49" charset="-127"/>
                          <a:ea typeface="굴림체" pitchFamily="49" charset="-127"/>
                          <a:cs typeface="+mn-cs"/>
                        </a:rPr>
                        <a:t>이메일</a:t>
                      </a:r>
                      <a:r>
                        <a:rPr lang="en-US" altLang="ko-KR" sz="1600" b="1" kern="1200" spc="0" dirty="0" smtClean="0">
                          <a:solidFill>
                            <a:srgbClr val="7030A0"/>
                          </a:solidFill>
                          <a:latin typeface="굴림체" pitchFamily="49" charset="-127"/>
                          <a:ea typeface="굴림체" pitchFamily="49" charset="-127"/>
                          <a:cs typeface="+mn-cs"/>
                        </a:rPr>
                        <a:t>, </a:t>
                      </a:r>
                      <a:r>
                        <a:rPr lang="ko-KR" altLang="en-US" sz="1600" b="1" kern="1200" spc="0" dirty="0" err="1" smtClean="0">
                          <a:solidFill>
                            <a:srgbClr val="7030A0"/>
                          </a:solidFill>
                          <a:latin typeface="굴림체" pitchFamily="49" charset="-127"/>
                          <a:ea typeface="굴림체" pitchFamily="49" charset="-127"/>
                          <a:cs typeface="+mn-cs"/>
                        </a:rPr>
                        <a:t>웹서식들을</a:t>
                      </a:r>
                      <a:r>
                        <a:rPr lang="ko-KR" altLang="en-US" sz="1600" b="1" kern="1200" spc="0" dirty="0" smtClean="0">
                          <a:solidFill>
                            <a:srgbClr val="7030A0"/>
                          </a:solidFill>
                          <a:latin typeface="굴림체" pitchFamily="49" charset="-127"/>
                          <a:ea typeface="굴림체" pitchFamily="49" charset="-127"/>
                          <a:cs typeface="+mn-cs"/>
                        </a:rPr>
                        <a:t> 통한 수집 정보</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 </a:t>
                      </a:r>
                      <a:r>
                        <a:rPr lang="ko-KR" altLang="en-US" sz="1600" b="0" kern="1200" dirty="0" smtClean="0">
                          <a:solidFill>
                            <a:schemeClr val="tx1"/>
                          </a:solidFill>
                          <a:latin typeface="굴림체" pitchFamily="49" charset="-127"/>
                          <a:ea typeface="굴림체" pitchFamily="49" charset="-127"/>
                          <a:cs typeface="+mn-cs"/>
                        </a:rPr>
                        <a:t>회원들에게 </a:t>
                      </a:r>
                      <a:r>
                        <a:rPr lang="ko-KR" altLang="en-US" sz="1600" b="0" kern="1200" dirty="0" smtClean="0">
                          <a:solidFill>
                            <a:schemeClr val="tx1"/>
                          </a:solidFill>
                          <a:latin typeface="굴림체" pitchFamily="49" charset="-127"/>
                          <a:ea typeface="굴림체" pitchFamily="49" charset="-127"/>
                          <a:cs typeface="+mn-cs"/>
                        </a:rPr>
                        <a:t>다양한 정보를 </a:t>
                      </a:r>
                      <a:r>
                        <a:rPr lang="ko-KR" altLang="en-US" sz="1600" b="0" kern="1200" dirty="0" err="1" smtClean="0">
                          <a:solidFill>
                            <a:schemeClr val="tx1"/>
                          </a:solidFill>
                          <a:latin typeface="굴림체" pitchFamily="49" charset="-127"/>
                          <a:ea typeface="굴림체" pitchFamily="49" charset="-127"/>
                          <a:cs typeface="+mn-cs"/>
                        </a:rPr>
                        <a:t>이메일</a:t>
                      </a:r>
                      <a:r>
                        <a:rPr lang="ko-KR" altLang="en-US" sz="1600" b="0" kern="1200" dirty="0" smtClean="0">
                          <a:solidFill>
                            <a:schemeClr val="tx1"/>
                          </a:solidFill>
                          <a:latin typeface="굴림체" pitchFamily="49" charset="-127"/>
                          <a:ea typeface="굴림체" pitchFamily="49" charset="-127"/>
                          <a:cs typeface="+mn-cs"/>
                        </a:rPr>
                        <a:t> 등을 통하여 제공</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발송</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하고 있습니다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이는 회원가입시 정보수신에 동의한 회원 </a:t>
                      </a:r>
                      <a:r>
                        <a:rPr lang="ko-KR" altLang="en-US" sz="1600" b="0" kern="1200" dirty="0" err="1" smtClean="0">
                          <a:solidFill>
                            <a:schemeClr val="tx1"/>
                          </a:solidFill>
                          <a:latin typeface="굴림체" pitchFamily="49" charset="-127"/>
                          <a:ea typeface="굴림체" pitchFamily="49" charset="-127"/>
                          <a:cs typeface="+mn-cs"/>
                        </a:rPr>
                        <a:t>이메일로</a:t>
                      </a:r>
                      <a:r>
                        <a:rPr lang="ko-KR" altLang="en-US" sz="1600" b="0" kern="1200" dirty="0" smtClean="0">
                          <a:solidFill>
                            <a:schemeClr val="tx1"/>
                          </a:solidFill>
                          <a:latin typeface="굴림체" pitchFamily="49" charset="-127"/>
                          <a:ea typeface="굴림체" pitchFamily="49" charset="-127"/>
                          <a:cs typeface="+mn-cs"/>
                        </a:rPr>
                        <a:t> 제공되며</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만일 더 이상 정보수신을 원치 않는 경우에도 수신된 </a:t>
                      </a:r>
                      <a:r>
                        <a:rPr lang="ko-KR" altLang="en-US" sz="1600" b="0" kern="1200" dirty="0" err="1" smtClean="0">
                          <a:solidFill>
                            <a:schemeClr val="tx1"/>
                          </a:solidFill>
                          <a:latin typeface="굴림체" pitchFamily="49" charset="-127"/>
                          <a:ea typeface="굴림체" pitchFamily="49" charset="-127"/>
                          <a:cs typeface="+mn-cs"/>
                        </a:rPr>
                        <a:t>이메일</a:t>
                      </a:r>
                      <a:r>
                        <a:rPr lang="ko-KR" altLang="en-US" sz="1600" b="0" kern="1200" dirty="0" smtClean="0">
                          <a:solidFill>
                            <a:schemeClr val="tx1"/>
                          </a:solidFill>
                          <a:latin typeface="굴림체" pitchFamily="49" charset="-127"/>
                          <a:ea typeface="굴림체" pitchFamily="49" charset="-127"/>
                          <a:cs typeface="+mn-cs"/>
                        </a:rPr>
                        <a:t> 상에서 언제든지 수신거부 할 수 있습니다</a:t>
                      </a:r>
                      <a:r>
                        <a:rPr lang="en-US" altLang="ko-KR" sz="1600" b="0" kern="1200" dirty="0" smtClean="0">
                          <a:solidFill>
                            <a:schemeClr val="tx1"/>
                          </a:solidFill>
                          <a:latin typeface="굴림체" pitchFamily="49" charset="-127"/>
                          <a:ea typeface="굴림체" pitchFamily="49" charset="-127"/>
                          <a:cs typeface="+mn-cs"/>
                        </a:rPr>
                        <a:t>.</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이용자 여러분은 우편</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전화 또는 온라인 전자 서식 등을 통한 전자적 방법을 통해 의사를 표시할 수 있습니다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이러한 방법의 선택에 있어 몇 가지 유의 사항을 알려드립니다</a:t>
                      </a:r>
                      <a:r>
                        <a:rPr lang="en-US" altLang="ko-KR" sz="1600" b="0" kern="1200" dirty="0" smtClean="0">
                          <a:solidFill>
                            <a:schemeClr val="tx1"/>
                          </a:solidFill>
                          <a:latin typeface="굴림체" pitchFamily="49" charset="-127"/>
                          <a:ea typeface="굴림체" pitchFamily="49" charset="-127"/>
                          <a:cs typeface="+mn-cs"/>
                        </a:rPr>
                        <a:t>. </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여러분이 홈페이지에 기재한 사항은 다른 사람들이 조회 또는 열람할 수도 있습니다</a:t>
                      </a:r>
                      <a:r>
                        <a:rPr lang="en-US" altLang="ko-KR" sz="1600" b="0" kern="1200" dirty="0" smtClean="0">
                          <a:solidFill>
                            <a:schemeClr val="tx1"/>
                          </a:solidFill>
                          <a:latin typeface="굴림체" pitchFamily="49" charset="-127"/>
                          <a:ea typeface="굴림체" pitchFamily="49" charset="-127"/>
                          <a:cs typeface="+mn-cs"/>
                        </a:rPr>
                        <a:t>.</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여러분이 기재한 사항은 관련 법규에 근거하여 필요한 다른 사람과 공유될 수 있으며</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관련 법령의 시행과 정책 개발의 자료로도 사용될 수 있습니다</a:t>
                      </a:r>
                      <a:r>
                        <a:rPr lang="en-US" altLang="ko-KR" sz="1600" b="0" kern="1200" dirty="0" smtClean="0">
                          <a:solidFill>
                            <a:schemeClr val="tx1"/>
                          </a:solidFill>
                          <a:latin typeface="굴림체" pitchFamily="49" charset="-127"/>
                          <a:ea typeface="굴림체" pitchFamily="49" charset="-127"/>
                          <a:cs typeface="+mn-cs"/>
                        </a:rPr>
                        <a:t>.</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또한</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이러한 정보는 타 부처와 공유되거나</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필요에 의하여 제공될 수도 있습니다</a:t>
                      </a:r>
                      <a:r>
                        <a:rPr lang="en-US" altLang="ko-KR" sz="1600" b="0" kern="1200" dirty="0" smtClean="0">
                          <a:solidFill>
                            <a:schemeClr val="tx1"/>
                          </a:solidFill>
                          <a:latin typeface="굴림체" pitchFamily="49" charset="-127"/>
                          <a:ea typeface="굴림체" pitchFamily="49" charset="-127"/>
                          <a:cs typeface="+mn-cs"/>
                        </a:rPr>
                        <a:t>.</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홈페이지 보안을 위해 관리적</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기술적 노력을 하고 있으나</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만약의 침해 사고 시 문제가 될 수 있는 민감한 정보의 기재는 피해 주시기 바랍니다</a:t>
                      </a:r>
                      <a:r>
                        <a:rPr lang="en-US" altLang="ko-KR" sz="1600" b="0" kern="1200" dirty="0" smtClean="0">
                          <a:solidFill>
                            <a:schemeClr val="tx1"/>
                          </a:solidFill>
                          <a:latin typeface="굴림체" pitchFamily="49" charset="-127"/>
                          <a:ea typeface="굴림체" pitchFamily="49" charset="-127"/>
                          <a:cs typeface="+mn-cs"/>
                        </a:rPr>
                        <a:t>.</a:t>
                      </a:r>
                    </a:p>
                    <a:p>
                      <a:pPr>
                        <a:lnSpc>
                          <a:spcPct val="95000"/>
                        </a:lnSpc>
                      </a:pPr>
                      <a:r>
                        <a:rPr lang="ko-KR" altLang="en-US" sz="1600" b="1" kern="1200" dirty="0" smtClean="0">
                          <a:solidFill>
                            <a:srgbClr val="7030A0"/>
                          </a:solidFill>
                          <a:latin typeface="굴림체" pitchFamily="49" charset="-127"/>
                          <a:ea typeface="굴림체" pitchFamily="49" charset="-127"/>
                          <a:cs typeface="+mn-cs"/>
                        </a:rPr>
                        <a:t>  개인정보이용 제한 및 제</a:t>
                      </a:r>
                      <a:r>
                        <a:rPr lang="en-US" altLang="ko-KR" sz="1600" b="1" kern="1200" dirty="0" smtClean="0">
                          <a:solidFill>
                            <a:srgbClr val="7030A0"/>
                          </a:solidFill>
                          <a:latin typeface="굴림체" pitchFamily="49" charset="-127"/>
                          <a:ea typeface="굴림체" pitchFamily="49" charset="-127"/>
                          <a:cs typeface="+mn-cs"/>
                        </a:rPr>
                        <a:t>3</a:t>
                      </a:r>
                      <a:r>
                        <a:rPr lang="ko-KR" altLang="en-US" sz="1600" b="1" kern="1200" dirty="0" smtClean="0">
                          <a:solidFill>
                            <a:srgbClr val="7030A0"/>
                          </a:solidFill>
                          <a:latin typeface="굴림체" pitchFamily="49" charset="-127"/>
                          <a:ea typeface="굴림체" pitchFamily="49" charset="-127"/>
                          <a:cs typeface="+mn-cs"/>
                        </a:rPr>
                        <a:t>자 공개의 거부</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청소년미디어센터는 </a:t>
                      </a:r>
                      <a:r>
                        <a:rPr lang="ko-KR" altLang="en-US" sz="1600" b="0" kern="1200" dirty="0" smtClean="0">
                          <a:solidFill>
                            <a:schemeClr val="tx1"/>
                          </a:solidFill>
                          <a:latin typeface="굴림체" pitchFamily="49" charset="-127"/>
                          <a:ea typeface="굴림체" pitchFamily="49" charset="-127"/>
                          <a:cs typeface="+mn-cs"/>
                        </a:rPr>
                        <a:t>수집 취득한 </a:t>
                      </a:r>
                      <a:r>
                        <a:rPr lang="ko-KR" altLang="en-US" sz="1600" b="0" kern="1200" dirty="0" smtClean="0">
                          <a:solidFill>
                            <a:schemeClr val="tx1"/>
                          </a:solidFill>
                          <a:latin typeface="굴림체" pitchFamily="49" charset="-127"/>
                          <a:ea typeface="굴림체" pitchFamily="49" charset="-127"/>
                          <a:cs typeface="+mn-cs"/>
                        </a:rPr>
                        <a:t>모든 정보를 ‘개인정보보호법’에 의거 본인의 승낙 없이 제</a:t>
                      </a:r>
                      <a:r>
                        <a:rPr lang="en-US" altLang="ko-KR" sz="1600" b="0" kern="1200" dirty="0" smtClean="0">
                          <a:solidFill>
                            <a:schemeClr val="tx1"/>
                          </a:solidFill>
                          <a:latin typeface="굴림체" pitchFamily="49" charset="-127"/>
                          <a:ea typeface="굴림체" pitchFamily="49" charset="-127"/>
                          <a:cs typeface="+mn-cs"/>
                        </a:rPr>
                        <a:t>3</a:t>
                      </a:r>
                      <a:r>
                        <a:rPr lang="ko-KR" altLang="en-US" sz="1600" b="0" kern="1200" dirty="0" smtClean="0">
                          <a:solidFill>
                            <a:schemeClr val="tx1"/>
                          </a:solidFill>
                          <a:latin typeface="굴림체" pitchFamily="49" charset="-127"/>
                          <a:ea typeface="굴림체" pitchFamily="49" charset="-127"/>
                          <a:cs typeface="+mn-cs"/>
                        </a:rPr>
                        <a:t>자에게 누설 또는 배포하지 않으며</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상업적 목적으로 사용하지 않습니다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단 아래사항에 대하여는 예외로 합니다</a:t>
                      </a:r>
                      <a:r>
                        <a:rPr lang="en-US" altLang="ko-KR" sz="1600" b="0" kern="1200" dirty="0" smtClean="0">
                          <a:solidFill>
                            <a:schemeClr val="tx1"/>
                          </a:solidFill>
                          <a:latin typeface="굴림체" pitchFamily="49" charset="-127"/>
                          <a:ea typeface="굴림체" pitchFamily="49" charset="-127"/>
                          <a:cs typeface="+mn-cs"/>
                        </a:rPr>
                        <a:t>. </a:t>
                      </a:r>
                    </a:p>
                    <a:p>
                      <a:pPr>
                        <a:lnSpc>
                          <a:spcPct val="95000"/>
                        </a:lnSpc>
                      </a:pPr>
                      <a:r>
                        <a:rPr lang="en-US" altLang="ko-KR" sz="1600" b="0" kern="1200" dirty="0" smtClean="0">
                          <a:solidFill>
                            <a:schemeClr val="tx1"/>
                          </a:solidFill>
                          <a:latin typeface="굴림체" pitchFamily="49" charset="-127"/>
                          <a:ea typeface="굴림체" pitchFamily="49" charset="-127"/>
                          <a:cs typeface="+mn-cs"/>
                        </a:rPr>
                        <a:t> - </a:t>
                      </a:r>
                      <a:r>
                        <a:rPr lang="ko-KR" altLang="en-US" sz="1600" b="0" kern="1200" dirty="0" smtClean="0">
                          <a:solidFill>
                            <a:schemeClr val="tx1"/>
                          </a:solidFill>
                          <a:latin typeface="굴림체" pitchFamily="49" charset="-127"/>
                          <a:ea typeface="굴림체" pitchFamily="49" charset="-127"/>
                          <a:cs typeface="+mn-cs"/>
                        </a:rPr>
                        <a:t>관계 법령에 의하여 수사상 목적으로 관계기관으로부터 요구가 있는 경우</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통계작성</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학술연구 또는 시장조사를 위하여 필요한 경우로서 특정 개인을 알아볼 수 없는 형태로 가공하여 제공하는 경우</a:t>
                      </a:r>
                    </a:p>
                    <a:p>
                      <a:pPr>
                        <a:lnSpc>
                          <a:spcPct val="95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기타 관계법령에서 정한 절차에 따라 요청한 경우</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9" name="모서리가 둥근 직사각형 8">
            <a:hlinkClick r:id="rId5" action="ppaction://hlinksldjump"/>
          </p:cNvPr>
          <p:cNvSpPr/>
          <p:nvPr/>
        </p:nvSpPr>
        <p:spPr>
          <a:xfrm>
            <a:off x="37047"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10" name="모서리가 둥근 직사각형 9">
            <a:hlinkClick r:id="rId6"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sp>
        <p:nvSpPr>
          <p:cNvPr id="13" name="타원 12"/>
          <p:cNvSpPr/>
          <p:nvPr/>
        </p:nvSpPr>
        <p:spPr>
          <a:xfrm>
            <a:off x="571480" y="1180047"/>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타원 13"/>
          <p:cNvSpPr/>
          <p:nvPr/>
        </p:nvSpPr>
        <p:spPr>
          <a:xfrm>
            <a:off x="571480" y="6059841"/>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갈매기형 수장 14"/>
          <p:cNvSpPr/>
          <p:nvPr/>
        </p:nvSpPr>
        <p:spPr>
          <a:xfrm>
            <a:off x="642918" y="1643042"/>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6" name="갈매기형 수장 15"/>
          <p:cNvSpPr/>
          <p:nvPr/>
        </p:nvSpPr>
        <p:spPr>
          <a:xfrm>
            <a:off x="642918" y="2810764"/>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7" name="갈매기형 수장 16"/>
          <p:cNvSpPr/>
          <p:nvPr/>
        </p:nvSpPr>
        <p:spPr>
          <a:xfrm>
            <a:off x="642918" y="5357818"/>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9" name="갈매기형 수장 18"/>
          <p:cNvSpPr/>
          <p:nvPr/>
        </p:nvSpPr>
        <p:spPr>
          <a:xfrm>
            <a:off x="642918" y="6274155"/>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5" name="모서리가 둥근 직사각형 24"/>
          <p:cNvSpPr/>
          <p:nvPr/>
        </p:nvSpPr>
        <p:spPr>
          <a:xfrm>
            <a:off x="571480" y="500034"/>
            <a:ext cx="3500462"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928662"/>
          <a:ext cx="5857916" cy="7772400"/>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pPr algn="just">
                        <a:lnSpc>
                          <a:spcPct val="90000"/>
                        </a:lnSpc>
                      </a:pPr>
                      <a:r>
                        <a:rPr lang="ko-KR" altLang="en-US" sz="1600" b="1" kern="1200" dirty="0" smtClean="0">
                          <a:solidFill>
                            <a:srgbClr val="7030A0"/>
                          </a:solidFill>
                          <a:latin typeface="굴림체" pitchFamily="49" charset="-127"/>
                          <a:ea typeface="굴림체" pitchFamily="49" charset="-127"/>
                          <a:cs typeface="+mn-cs"/>
                        </a:rPr>
                        <a:t>  수집된 개인정보의 사용 목적</a:t>
                      </a:r>
                    </a:p>
                    <a:p>
                      <a:pPr algn="just">
                        <a:lnSpc>
                          <a:spcPct val="90000"/>
                        </a:lnSpc>
                      </a:pPr>
                      <a:r>
                        <a:rPr lang="ko-KR" altLang="en-US" sz="1600" b="0" kern="1200" dirty="0" smtClean="0">
                          <a:solidFill>
                            <a:srgbClr val="FF0000"/>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청소년미디어센터는 </a:t>
                      </a:r>
                      <a:r>
                        <a:rPr lang="ko-KR" altLang="en-US" sz="1600" b="0" kern="1200" dirty="0" smtClean="0">
                          <a:solidFill>
                            <a:schemeClr val="tx1"/>
                          </a:solidFill>
                          <a:latin typeface="굴림체" pitchFamily="49" charset="-127"/>
                          <a:ea typeface="굴림체" pitchFamily="49" charset="-127"/>
                          <a:cs typeface="+mn-cs"/>
                        </a:rPr>
                        <a:t>개인정보 </a:t>
                      </a:r>
                      <a:r>
                        <a:rPr lang="ko-KR" altLang="en-US" sz="1600" b="0" kern="1200" dirty="0" smtClean="0">
                          <a:solidFill>
                            <a:schemeClr val="tx1"/>
                          </a:solidFill>
                          <a:latin typeface="굴림체" pitchFamily="49" charset="-127"/>
                          <a:ea typeface="굴림체" pitchFamily="49" charset="-127"/>
                          <a:cs typeface="+mn-cs"/>
                        </a:rPr>
                        <a:t>수집 시 사용목적을 정확히 밝히고 있으며</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수집되는 개인정보는 아래와 같은 목적으로 사용합니다</a:t>
                      </a:r>
                      <a:r>
                        <a:rPr lang="en-US" altLang="ko-KR" sz="1600" b="0" kern="1200" dirty="0" smtClean="0">
                          <a:solidFill>
                            <a:schemeClr val="tx1"/>
                          </a:solidFill>
                          <a:latin typeface="굴림체" pitchFamily="49" charset="-127"/>
                          <a:ea typeface="굴림체" pitchFamily="49" charset="-127"/>
                          <a:cs typeface="+mn-cs"/>
                        </a:rPr>
                        <a:t>.</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성명</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생년월일</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성별</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아이디 등은 서비스 이용에 따른 본인 식별에 사용되며</a:t>
                      </a:r>
                      <a:r>
                        <a:rPr lang="en-US" altLang="ko-KR" sz="1600" b="0" kern="1200" dirty="0" smtClean="0">
                          <a:solidFill>
                            <a:schemeClr val="tx1"/>
                          </a:solidFill>
                          <a:latin typeface="굴림체" pitchFamily="49" charset="-127"/>
                          <a:ea typeface="굴림체" pitchFamily="49" charset="-127"/>
                          <a:cs typeface="+mn-cs"/>
                        </a:rPr>
                        <a:t>,</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spc="-150" dirty="0" err="1" smtClean="0">
                          <a:solidFill>
                            <a:schemeClr val="tx1"/>
                          </a:solidFill>
                          <a:latin typeface="굴림체" pitchFamily="49" charset="-127"/>
                          <a:ea typeface="굴림체" pitchFamily="49" charset="-127"/>
                          <a:cs typeface="+mn-cs"/>
                        </a:rPr>
                        <a:t>이메일주소</a:t>
                      </a:r>
                      <a:r>
                        <a:rPr lang="en-US" altLang="ko-KR" sz="1600" b="0" kern="1200" spc="-150" dirty="0" smtClean="0">
                          <a:solidFill>
                            <a:schemeClr val="tx1"/>
                          </a:solidFill>
                          <a:latin typeface="굴림체" pitchFamily="49" charset="-127"/>
                          <a:ea typeface="굴림체" pitchFamily="49" charset="-127"/>
                          <a:cs typeface="+mn-cs"/>
                        </a:rPr>
                        <a:t>, </a:t>
                      </a:r>
                      <a:r>
                        <a:rPr lang="ko-KR" altLang="en-US" sz="1600" b="0" kern="1200" spc="-150" dirty="0" smtClean="0">
                          <a:solidFill>
                            <a:schemeClr val="tx1"/>
                          </a:solidFill>
                          <a:latin typeface="굴림체" pitchFamily="49" charset="-127"/>
                          <a:ea typeface="굴림체" pitchFamily="49" charset="-127"/>
                          <a:cs typeface="+mn-cs"/>
                        </a:rPr>
                        <a:t>전화번호 등은 고지사항 전달</a:t>
                      </a:r>
                      <a:r>
                        <a:rPr lang="en-US" altLang="ko-KR" sz="1600" b="0" kern="1200" spc="-150" dirty="0" smtClean="0">
                          <a:solidFill>
                            <a:schemeClr val="tx1"/>
                          </a:solidFill>
                          <a:latin typeface="굴림체" pitchFamily="49" charset="-127"/>
                          <a:ea typeface="굴림체" pitchFamily="49" charset="-127"/>
                          <a:cs typeface="+mn-cs"/>
                        </a:rPr>
                        <a:t>, </a:t>
                      </a:r>
                      <a:r>
                        <a:rPr lang="ko-KR" altLang="en-US" sz="1600" b="0" kern="1200" spc="-150" dirty="0" smtClean="0">
                          <a:solidFill>
                            <a:schemeClr val="tx1"/>
                          </a:solidFill>
                          <a:latin typeface="굴림체" pitchFamily="49" charset="-127"/>
                          <a:ea typeface="굴림체" pitchFamily="49" charset="-127"/>
                          <a:cs typeface="+mn-cs"/>
                        </a:rPr>
                        <a:t>본인의사 확인</a:t>
                      </a:r>
                      <a:r>
                        <a:rPr lang="en-US" altLang="ko-KR" sz="1600" b="0" kern="1200" spc="-150" dirty="0" smtClean="0">
                          <a:solidFill>
                            <a:schemeClr val="tx1"/>
                          </a:solidFill>
                          <a:latin typeface="굴림체" pitchFamily="49" charset="-127"/>
                          <a:ea typeface="굴림체" pitchFamily="49" charset="-127"/>
                          <a:cs typeface="+mn-cs"/>
                        </a:rPr>
                        <a:t>, </a:t>
                      </a:r>
                      <a:r>
                        <a:rPr lang="ko-KR" altLang="en-US" sz="1600" b="0" kern="1200" spc="-150" dirty="0" smtClean="0">
                          <a:solidFill>
                            <a:schemeClr val="tx1"/>
                          </a:solidFill>
                          <a:latin typeface="굴림체" pitchFamily="49" charset="-127"/>
                          <a:ea typeface="굴림체" pitchFamily="49" charset="-127"/>
                          <a:cs typeface="+mn-cs"/>
                        </a:rPr>
                        <a:t>불만처리 등 원활한 의사소통 경로를 확보하기 위한 것이고</a:t>
                      </a:r>
                      <a:r>
                        <a:rPr lang="en-US" altLang="ko-KR" sz="1600" b="0" kern="1200" dirty="0" smtClean="0">
                          <a:solidFill>
                            <a:schemeClr val="tx1"/>
                          </a:solidFill>
                          <a:latin typeface="굴림체" pitchFamily="49" charset="-127"/>
                          <a:ea typeface="굴림체" pitchFamily="49" charset="-127"/>
                          <a:cs typeface="+mn-cs"/>
                        </a:rPr>
                        <a:t>,</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a:t>
                      </a:r>
                      <a:r>
                        <a:rPr lang="en-US" altLang="ko-KR" sz="1600" b="0" kern="1200" baseline="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주소</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전화번호 등은 이벤트 경품 등의 우송에 정확한 배달주소 확보 및 확인을 위한 것이며</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그 외 기타의 자료들은 개인 맞춤서비스를 제공하기 위한 자료활용을 목적으로 하고 있습니다</a:t>
                      </a:r>
                      <a:r>
                        <a:rPr lang="en-US" altLang="ko-KR" sz="1600" b="0" kern="1200" dirty="0" smtClean="0">
                          <a:solidFill>
                            <a:schemeClr val="tx1"/>
                          </a:solidFill>
                          <a:latin typeface="굴림체" pitchFamily="49" charset="-127"/>
                          <a:ea typeface="굴림체" pitchFamily="49" charset="-127"/>
                          <a:cs typeface="+mn-cs"/>
                        </a:rPr>
                        <a:t>.</a:t>
                      </a:r>
                    </a:p>
                    <a:p>
                      <a:pPr algn="just">
                        <a:lnSpc>
                          <a:spcPct val="90000"/>
                        </a:lnSpc>
                      </a:pPr>
                      <a:r>
                        <a:rPr lang="ko-KR" altLang="en-US" sz="1600" b="1" kern="1200" dirty="0" smtClean="0">
                          <a:solidFill>
                            <a:srgbClr val="7030A0"/>
                          </a:solidFill>
                          <a:latin typeface="굴림체" pitchFamily="49" charset="-127"/>
                          <a:ea typeface="굴림체" pitchFamily="49" charset="-127"/>
                          <a:cs typeface="+mn-cs"/>
                        </a:rPr>
                        <a:t>  홈페이지에서 운영하는 보안 조치</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홈페이지의 보안 또는 지속적인 서비스를 위해</a:t>
                      </a:r>
                      <a:r>
                        <a:rPr lang="en-US" altLang="ko-KR" sz="1600" b="0" kern="1200" dirty="0" smtClean="0">
                          <a:solidFill>
                            <a:schemeClr val="tx1"/>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청소년미디어센터는</a:t>
                      </a:r>
                      <a:r>
                        <a:rPr lang="ko-KR" altLang="en-US" sz="1600" b="0" kern="1200" dirty="0" smtClean="0">
                          <a:solidFill>
                            <a:srgbClr val="FF0000"/>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네트워크 </a:t>
                      </a:r>
                      <a:r>
                        <a:rPr lang="ko-KR" altLang="en-US" sz="1600" b="0" kern="1200" dirty="0" err="1" smtClean="0">
                          <a:solidFill>
                            <a:schemeClr val="tx1"/>
                          </a:solidFill>
                          <a:latin typeface="굴림체" pitchFamily="49" charset="-127"/>
                          <a:ea typeface="굴림체" pitchFamily="49" charset="-127"/>
                          <a:cs typeface="+mn-cs"/>
                        </a:rPr>
                        <a:t>트래픽의</a:t>
                      </a:r>
                      <a:r>
                        <a:rPr lang="ko-KR" altLang="en-US" sz="1600" b="0" kern="1200" dirty="0" smtClean="0">
                          <a:solidFill>
                            <a:schemeClr val="tx1"/>
                          </a:solidFill>
                          <a:latin typeface="굴림체" pitchFamily="49" charset="-127"/>
                          <a:ea typeface="굴림체" pitchFamily="49" charset="-127"/>
                          <a:cs typeface="+mn-cs"/>
                        </a:rPr>
                        <a:t> 통제 </a:t>
                      </a:r>
                      <a:r>
                        <a:rPr lang="en-US" altLang="ko-KR" sz="1600" b="0" kern="1200" dirty="0" smtClean="0">
                          <a:solidFill>
                            <a:schemeClr val="tx1"/>
                          </a:solidFill>
                          <a:latin typeface="굴림체" pitchFamily="49" charset="-127"/>
                          <a:ea typeface="굴림체" pitchFamily="49" charset="-127"/>
                          <a:cs typeface="+mn-cs"/>
                        </a:rPr>
                        <a:t>(Monitor)</a:t>
                      </a:r>
                      <a:r>
                        <a:rPr lang="ko-KR" altLang="en-US" sz="1600" b="0" kern="1200" dirty="0" smtClean="0">
                          <a:solidFill>
                            <a:schemeClr val="tx1"/>
                          </a:solidFill>
                          <a:latin typeface="굴림체" pitchFamily="49" charset="-127"/>
                          <a:ea typeface="굴림체" pitchFamily="49" charset="-127"/>
                          <a:cs typeface="+mn-cs"/>
                        </a:rPr>
                        <a:t>는 물론 불법적으로 정보를 변경하는 등의 시도를 탐지하기 위해 여러가지 프로그램을 운영하고 있습니다</a:t>
                      </a:r>
                      <a:r>
                        <a:rPr lang="en-US" altLang="ko-KR" sz="1600" b="0" kern="1200" dirty="0" smtClean="0">
                          <a:solidFill>
                            <a:schemeClr val="tx1"/>
                          </a:solidFill>
                          <a:latin typeface="굴림체" pitchFamily="49" charset="-127"/>
                          <a:ea typeface="굴림체" pitchFamily="49" charset="-127"/>
                          <a:cs typeface="+mn-cs"/>
                        </a:rPr>
                        <a:t>. </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dirty="0" smtClean="0">
                          <a:solidFill>
                            <a:srgbClr val="FF0000"/>
                          </a:solidFill>
                          <a:latin typeface="굴림체" pitchFamily="49" charset="-127"/>
                          <a:ea typeface="굴림체" pitchFamily="49" charset="-127"/>
                        </a:rPr>
                        <a:t>서울시립 청소년미디어센터는</a:t>
                      </a:r>
                      <a:r>
                        <a:rPr lang="ko-KR" altLang="en-US" sz="1600" b="0" kern="1200" spc="-150" dirty="0" smtClean="0">
                          <a:solidFill>
                            <a:srgbClr val="FF0000"/>
                          </a:solidFill>
                          <a:latin typeface="굴림체" pitchFamily="49" charset="-127"/>
                          <a:ea typeface="굴림체" pitchFamily="49" charset="-127"/>
                          <a:cs typeface="+mn-cs"/>
                        </a:rPr>
                        <a:t> </a:t>
                      </a:r>
                      <a:r>
                        <a:rPr lang="ko-KR" altLang="en-US" sz="1600" b="0" kern="1200" spc="-150" dirty="0" smtClean="0">
                          <a:solidFill>
                            <a:schemeClr val="tx1"/>
                          </a:solidFill>
                          <a:latin typeface="굴림체" pitchFamily="49" charset="-127"/>
                          <a:ea typeface="굴림체" pitchFamily="49" charset="-127"/>
                          <a:cs typeface="+mn-cs"/>
                        </a:rPr>
                        <a:t>회원의 개인정보에 대한 안전성 확보를 위하여 수집된 데이터의 저장 및 </a:t>
                      </a:r>
                      <a:r>
                        <a:rPr lang="ko-KR" altLang="en-US" sz="1600" b="0" kern="1200" spc="-150" dirty="0" err="1" smtClean="0">
                          <a:solidFill>
                            <a:schemeClr val="tx1"/>
                          </a:solidFill>
                          <a:latin typeface="굴림체" pitchFamily="49" charset="-127"/>
                          <a:ea typeface="굴림체" pitchFamily="49" charset="-127"/>
                          <a:cs typeface="+mn-cs"/>
                        </a:rPr>
                        <a:t>전송시</a:t>
                      </a:r>
                      <a:r>
                        <a:rPr lang="ko-KR" altLang="en-US" sz="1600" b="0" kern="1200" spc="-150" dirty="0" smtClean="0">
                          <a:solidFill>
                            <a:schemeClr val="tx1"/>
                          </a:solidFill>
                          <a:latin typeface="굴림체" pitchFamily="49" charset="-127"/>
                          <a:ea typeface="굴림체" pitchFamily="49" charset="-127"/>
                          <a:cs typeface="+mn-cs"/>
                        </a:rPr>
                        <a:t> 암호화하여 처리하고 있으며</a:t>
                      </a:r>
                      <a:r>
                        <a:rPr lang="en-US" altLang="ko-KR" sz="1600" b="0" kern="1200" spc="-150" dirty="0" smtClean="0">
                          <a:solidFill>
                            <a:schemeClr val="tx1"/>
                          </a:solidFill>
                          <a:latin typeface="굴림체" pitchFamily="49" charset="-127"/>
                          <a:ea typeface="굴림체" pitchFamily="49" charset="-127"/>
                          <a:cs typeface="+mn-cs"/>
                        </a:rPr>
                        <a:t>, </a:t>
                      </a:r>
                      <a:r>
                        <a:rPr lang="ko-KR" altLang="en-US" sz="1600" b="0" kern="1200" spc="-150" dirty="0" smtClean="0">
                          <a:solidFill>
                            <a:schemeClr val="tx1"/>
                          </a:solidFill>
                          <a:latin typeface="굴림체" pitchFamily="49" charset="-127"/>
                          <a:ea typeface="굴림체" pitchFamily="49" charset="-127"/>
                          <a:cs typeface="+mn-cs"/>
                        </a:rPr>
                        <a:t>수집된 개인정보는 안전한 서버에 저장하고 있습니다</a:t>
                      </a:r>
                      <a:r>
                        <a:rPr lang="en-US" altLang="ko-KR" sz="1600" b="0" kern="1200" dirty="0" smtClean="0">
                          <a:solidFill>
                            <a:schemeClr val="tx1"/>
                          </a:solidFill>
                          <a:latin typeface="굴림체" pitchFamily="49" charset="-127"/>
                          <a:ea typeface="굴림체" pitchFamily="49" charset="-127"/>
                          <a:cs typeface="+mn-cs"/>
                        </a:rPr>
                        <a:t>.</a:t>
                      </a:r>
                    </a:p>
                    <a:p>
                      <a:pPr algn="just">
                        <a:lnSpc>
                          <a:spcPct val="90000"/>
                        </a:lnSpc>
                      </a:pPr>
                      <a:r>
                        <a:rPr lang="ko-KR" altLang="en-US" sz="1600" b="1" kern="1200" dirty="0" smtClean="0">
                          <a:solidFill>
                            <a:srgbClr val="7030A0"/>
                          </a:solidFill>
                          <a:latin typeface="굴림체" pitchFamily="49" charset="-127"/>
                          <a:ea typeface="굴림체" pitchFamily="49" charset="-127"/>
                          <a:cs typeface="+mn-cs"/>
                        </a:rPr>
                        <a:t>  링크사이트</a:t>
                      </a:r>
                      <a:r>
                        <a:rPr lang="en-US" altLang="ko-KR" sz="1600" b="1" kern="1200" dirty="0" smtClean="0">
                          <a:solidFill>
                            <a:srgbClr val="7030A0"/>
                          </a:solidFill>
                          <a:latin typeface="굴림체" pitchFamily="49" charset="-127"/>
                          <a:ea typeface="굴림체" pitchFamily="49" charset="-127"/>
                          <a:cs typeface="+mn-cs"/>
                        </a:rPr>
                        <a:t>·</a:t>
                      </a:r>
                      <a:r>
                        <a:rPr lang="ko-KR" altLang="en-US" sz="1600" b="1" kern="1200" dirty="0" err="1" smtClean="0">
                          <a:solidFill>
                            <a:srgbClr val="7030A0"/>
                          </a:solidFill>
                          <a:latin typeface="굴림체" pitchFamily="49" charset="-127"/>
                          <a:ea typeface="굴림체" pitchFamily="49" charset="-127"/>
                          <a:cs typeface="+mn-cs"/>
                        </a:rPr>
                        <a:t>웹페이지</a:t>
                      </a:r>
                      <a:endParaRPr lang="ko-KR" altLang="en-US" sz="1600" b="1" kern="1200" dirty="0" smtClean="0">
                        <a:solidFill>
                          <a:srgbClr val="7030A0"/>
                        </a:solidFill>
                        <a:latin typeface="굴림체" pitchFamily="49" charset="-127"/>
                        <a:ea typeface="굴림체" pitchFamily="49" charset="-127"/>
                        <a:cs typeface="+mn-cs"/>
                      </a:endParaRP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청소년미디어센터가 </a:t>
                      </a:r>
                      <a:r>
                        <a:rPr lang="ko-KR" altLang="en-US" sz="1600" b="0" kern="1200" dirty="0" smtClean="0">
                          <a:solidFill>
                            <a:schemeClr val="tx1"/>
                          </a:solidFill>
                          <a:latin typeface="굴림체" pitchFamily="49" charset="-127"/>
                          <a:ea typeface="굴림체" pitchFamily="49" charset="-127"/>
                          <a:cs typeface="+mn-cs"/>
                        </a:rPr>
                        <a:t>운영하는 여러 웹 페이지에 포함된 링크 또는 배너를 클릭하여 다른 사이트 또는 웹 </a:t>
                      </a:r>
                      <a:r>
                        <a:rPr lang="ko-KR" altLang="en-US" sz="1600" b="0" kern="1200" dirty="0" err="1" smtClean="0">
                          <a:solidFill>
                            <a:schemeClr val="tx1"/>
                          </a:solidFill>
                          <a:latin typeface="굴림체" pitchFamily="49" charset="-127"/>
                          <a:ea typeface="굴림체" pitchFamily="49" charset="-127"/>
                          <a:cs typeface="+mn-cs"/>
                        </a:rPr>
                        <a:t>페이지로옮겨갈</a:t>
                      </a:r>
                      <a:r>
                        <a:rPr lang="ko-KR" altLang="en-US" sz="1600" b="0" kern="1200" dirty="0" smtClean="0">
                          <a:solidFill>
                            <a:schemeClr val="tx1"/>
                          </a:solidFill>
                          <a:latin typeface="굴림체" pitchFamily="49" charset="-127"/>
                          <a:ea typeface="굴림체" pitchFamily="49" charset="-127"/>
                          <a:cs typeface="+mn-cs"/>
                        </a:rPr>
                        <a:t> 경우 개인정보 보호방침은 그 사이트 운영 기관이 게시한 방침이 적용되므로 새로 방문한 사이트의 방침을 확인하시기 바랍니다</a:t>
                      </a:r>
                      <a:r>
                        <a:rPr lang="en-US" altLang="ko-KR" sz="1600" b="0" kern="1200" dirty="0" smtClean="0">
                          <a:solidFill>
                            <a:schemeClr val="tx1"/>
                          </a:solidFill>
                          <a:latin typeface="굴림체" pitchFamily="49" charset="-127"/>
                          <a:ea typeface="굴림체" pitchFamily="49" charset="-127"/>
                          <a:cs typeface="+mn-cs"/>
                        </a:rPr>
                        <a:t>. </a:t>
                      </a:r>
                    </a:p>
                    <a:p>
                      <a:pPr algn="just">
                        <a:lnSpc>
                          <a:spcPct val="90000"/>
                        </a:lnSpc>
                      </a:pPr>
                      <a:r>
                        <a:rPr lang="ko-KR" altLang="en-US" sz="1600" b="1" kern="1200" dirty="0" smtClean="0">
                          <a:solidFill>
                            <a:srgbClr val="7030A0"/>
                          </a:solidFill>
                          <a:latin typeface="굴림체" pitchFamily="49" charset="-127"/>
                          <a:ea typeface="굴림체" pitchFamily="49" charset="-127"/>
                          <a:cs typeface="+mn-cs"/>
                        </a:rPr>
                        <a:t>  홈페이지 </a:t>
                      </a:r>
                      <a:r>
                        <a:rPr lang="ko-KR" altLang="en-US" sz="1600" b="1" kern="1200" dirty="0" err="1" smtClean="0">
                          <a:solidFill>
                            <a:srgbClr val="7030A0"/>
                          </a:solidFill>
                          <a:latin typeface="굴림체" pitchFamily="49" charset="-127"/>
                          <a:ea typeface="굴림체" pitchFamily="49" charset="-127"/>
                          <a:cs typeface="+mn-cs"/>
                        </a:rPr>
                        <a:t>이용중</a:t>
                      </a:r>
                      <a:r>
                        <a:rPr lang="ko-KR" altLang="en-US" sz="1600" b="1" kern="1200" dirty="0" smtClean="0">
                          <a:solidFill>
                            <a:srgbClr val="7030A0"/>
                          </a:solidFill>
                          <a:latin typeface="굴림체" pitchFamily="49" charset="-127"/>
                          <a:ea typeface="굴림체" pitchFamily="49" charset="-127"/>
                          <a:cs typeface="+mn-cs"/>
                        </a:rPr>
                        <a:t> </a:t>
                      </a:r>
                      <a:r>
                        <a:rPr lang="ko-KR" altLang="en-US" sz="1600" b="1" kern="1200" dirty="0" err="1" smtClean="0">
                          <a:solidFill>
                            <a:srgbClr val="7030A0"/>
                          </a:solidFill>
                          <a:latin typeface="굴림체" pitchFamily="49" charset="-127"/>
                          <a:ea typeface="굴림체" pitchFamily="49" charset="-127"/>
                          <a:cs typeface="+mn-cs"/>
                        </a:rPr>
                        <a:t>다른사람의</a:t>
                      </a:r>
                      <a:r>
                        <a:rPr lang="ko-KR" altLang="en-US" sz="1600" b="1" kern="1200" dirty="0" smtClean="0">
                          <a:solidFill>
                            <a:srgbClr val="7030A0"/>
                          </a:solidFill>
                          <a:latin typeface="굴림체" pitchFamily="49" charset="-127"/>
                          <a:ea typeface="굴림체" pitchFamily="49" charset="-127"/>
                          <a:cs typeface="+mn-cs"/>
                        </a:rPr>
                        <a:t> 개인정보 취득</a:t>
                      </a:r>
                    </a:p>
                    <a:p>
                      <a:pPr algn="just">
                        <a:lnSpc>
                          <a:spcPct val="90000"/>
                        </a:lnSpc>
                      </a:pPr>
                      <a:r>
                        <a:rPr lang="ko-KR" altLang="en-US" sz="1600" b="0" kern="1200" spc="-150" dirty="0" smtClean="0">
                          <a:solidFill>
                            <a:srgbClr val="FF0000"/>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청소년미디어센터의 </a:t>
                      </a:r>
                      <a:r>
                        <a:rPr lang="ko-KR" altLang="en-US" sz="1600" b="0" kern="1200" spc="-150" dirty="0" smtClean="0">
                          <a:solidFill>
                            <a:schemeClr val="tx1"/>
                          </a:solidFill>
                          <a:latin typeface="굴림체" pitchFamily="49" charset="-127"/>
                          <a:ea typeface="굴림체" pitchFamily="49" charset="-127"/>
                          <a:cs typeface="+mn-cs"/>
                        </a:rPr>
                        <a:t>웹사이트 </a:t>
                      </a:r>
                      <a:r>
                        <a:rPr lang="ko-KR" altLang="en-US" sz="1600" b="0" kern="1200" spc="-150" dirty="0" smtClean="0">
                          <a:solidFill>
                            <a:schemeClr val="tx1"/>
                          </a:solidFill>
                          <a:latin typeface="굴림체" pitchFamily="49" charset="-127"/>
                          <a:ea typeface="굴림체" pitchFamily="49" charset="-127"/>
                          <a:cs typeface="+mn-cs"/>
                        </a:rPr>
                        <a:t>이용 중 개인정보의 유출 가능성 등 정보 주체의 권익이 침해될 </a:t>
                      </a:r>
                      <a:r>
                        <a:rPr lang="ko-KR" altLang="en-US" sz="1600" b="0" kern="1200" spc="-150" dirty="0" err="1" smtClean="0">
                          <a:solidFill>
                            <a:schemeClr val="tx1"/>
                          </a:solidFill>
                          <a:latin typeface="굴림체" pitchFamily="49" charset="-127"/>
                          <a:ea typeface="굴림체" pitchFamily="49" charset="-127"/>
                          <a:cs typeface="+mn-cs"/>
                        </a:rPr>
                        <a:t>유려가</a:t>
                      </a:r>
                      <a:r>
                        <a:rPr lang="ko-KR" altLang="en-US" sz="1600" b="0" kern="1200" spc="-150" dirty="0" smtClean="0">
                          <a:solidFill>
                            <a:schemeClr val="tx1"/>
                          </a:solidFill>
                          <a:latin typeface="굴림체" pitchFamily="49" charset="-127"/>
                          <a:ea typeface="굴림체" pitchFamily="49" charset="-127"/>
                          <a:cs typeface="+mn-cs"/>
                        </a:rPr>
                        <a:t> 있는 사실을 발견하였을 경우는 다음의 연락처로 알려주시기 바랍니다</a:t>
                      </a:r>
                      <a:r>
                        <a:rPr lang="en-US" altLang="ko-KR" sz="1600" b="0" kern="1200" dirty="0" smtClean="0">
                          <a:solidFill>
                            <a:schemeClr val="tx1"/>
                          </a:solidFill>
                          <a:latin typeface="굴림체" pitchFamily="49" charset="-127"/>
                          <a:ea typeface="굴림체" pitchFamily="49" charset="-127"/>
                          <a:cs typeface="+mn-cs"/>
                        </a:rPr>
                        <a:t>. </a:t>
                      </a:r>
                    </a:p>
                    <a:p>
                      <a:pPr algn="just">
                        <a:lnSpc>
                          <a:spcPct val="90000"/>
                        </a:lnSpc>
                      </a:pP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 </a:t>
                      </a:r>
                      <a:r>
                        <a:rPr lang="ko-KR" altLang="en-US" sz="1600" b="0" kern="1200" dirty="0" smtClean="0">
                          <a:solidFill>
                            <a:schemeClr val="tx1"/>
                          </a:solidFill>
                          <a:latin typeface="굴림체" pitchFamily="49" charset="-127"/>
                          <a:ea typeface="굴림체" pitchFamily="49" charset="-127"/>
                          <a:cs typeface="+mn-cs"/>
                        </a:rPr>
                        <a:t>개인정보보호책임관 </a:t>
                      </a:r>
                      <a:endParaRPr lang="ko-KR" altLang="en-US" sz="1600" b="0" kern="1200" dirty="0" smtClean="0">
                        <a:solidFill>
                          <a:schemeClr val="tx1"/>
                        </a:solidFill>
                        <a:latin typeface="굴림체" pitchFamily="49" charset="-127"/>
                        <a:ea typeface="굴림체" pitchFamily="49" charset="-127"/>
                        <a:cs typeface="+mn-cs"/>
                      </a:endParaRPr>
                    </a:p>
                    <a:p>
                      <a:pPr algn="just">
                        <a:lnSpc>
                          <a:spcPct val="90000"/>
                        </a:lnSpc>
                      </a:pPr>
                      <a:r>
                        <a:rPr lang="en-US" altLang="ko-KR" sz="1600" b="0" kern="1200" dirty="0" smtClean="0">
                          <a:solidFill>
                            <a:schemeClr val="tx1"/>
                          </a:solidFill>
                          <a:latin typeface="굴림체" pitchFamily="49" charset="-127"/>
                          <a:ea typeface="굴림체" pitchFamily="49" charset="-127"/>
                          <a:cs typeface="+mn-cs"/>
                        </a:rPr>
                        <a:t> • </a:t>
                      </a:r>
                      <a:r>
                        <a:rPr lang="ko-KR" altLang="en-US" sz="1600" b="0" kern="1200" dirty="0" smtClean="0">
                          <a:solidFill>
                            <a:schemeClr val="tx1"/>
                          </a:solidFill>
                          <a:latin typeface="굴림체" pitchFamily="49" charset="-127"/>
                          <a:ea typeface="굴림체" pitchFamily="49" charset="-127"/>
                          <a:cs typeface="+mn-cs"/>
                        </a:rPr>
                        <a:t>책임관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청소년미디어센터관장 신순갑</a:t>
                      </a:r>
                      <a:endParaRPr lang="en-US" altLang="ko-KR" sz="1600" b="0" kern="1200" dirty="0" smtClean="0">
                        <a:solidFill>
                          <a:srgbClr val="FF0000"/>
                        </a:solidFill>
                        <a:latin typeface="굴림체" pitchFamily="49" charset="-127"/>
                        <a:ea typeface="굴림체" pitchFamily="49" charset="-127"/>
                        <a:cs typeface="+mn-cs"/>
                      </a:endParaRPr>
                    </a:p>
                    <a:p>
                      <a:pPr algn="just">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담당자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err="1" smtClean="0">
                          <a:solidFill>
                            <a:srgbClr val="FF0000"/>
                          </a:solidFill>
                          <a:latin typeface="굴림체" pitchFamily="49" charset="-127"/>
                          <a:ea typeface="굴림체" pitchFamily="49" charset="-127"/>
                          <a:cs typeface="+mn-cs"/>
                        </a:rPr>
                        <a:t>업무지원팀</a:t>
                      </a: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신준하</a:t>
                      </a:r>
                      <a:endParaRPr lang="en-US" altLang="ko-KR" sz="1600" b="0" kern="1200" dirty="0" smtClean="0">
                        <a:solidFill>
                          <a:srgbClr val="FF0000"/>
                        </a:solidFill>
                        <a:latin typeface="굴림체" pitchFamily="49" charset="-127"/>
                        <a:ea typeface="굴림체" pitchFamily="49" charset="-127"/>
                        <a:cs typeface="+mn-cs"/>
                      </a:endParaRPr>
                    </a:p>
                    <a:p>
                      <a:pPr algn="just">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전화번호 </a:t>
                      </a:r>
                      <a:r>
                        <a:rPr lang="en-US" altLang="ko-KR" sz="1600" b="0" kern="1200" dirty="0" smtClean="0">
                          <a:solidFill>
                            <a:srgbClr val="FF0000"/>
                          </a:solidFill>
                          <a:latin typeface="굴림체" pitchFamily="49" charset="-127"/>
                          <a:ea typeface="굴림체" pitchFamily="49" charset="-127"/>
                          <a:cs typeface="+mn-cs"/>
                        </a:rPr>
                        <a:t>:</a:t>
                      </a:r>
                      <a:r>
                        <a:rPr lang="en-US" altLang="ko-KR" sz="1600" b="0" kern="1200" dirty="0" smtClean="0">
                          <a:solidFill>
                            <a:srgbClr val="FF0000"/>
                          </a:solidFill>
                          <a:latin typeface="굴림체" pitchFamily="49" charset="-127"/>
                          <a:ea typeface="굴림체" pitchFamily="49" charset="-127"/>
                          <a:cs typeface="+mn-cs"/>
                        </a:rPr>
                        <a:t>02-795-8000, </a:t>
                      </a:r>
                      <a:r>
                        <a:rPr lang="en-US" altLang="ko-KR" sz="1600" b="0" kern="1200" dirty="0" smtClean="0">
                          <a:solidFill>
                            <a:srgbClr val="FF0000"/>
                          </a:solidFill>
                          <a:latin typeface="굴림체" pitchFamily="49" charset="-127"/>
                          <a:ea typeface="굴림체" pitchFamily="49" charset="-127"/>
                          <a:cs typeface="+mn-cs"/>
                        </a:rPr>
                        <a:t>Fax : 02) </a:t>
                      </a:r>
                      <a:r>
                        <a:rPr lang="en-US" altLang="ko-KR" sz="1600" b="0" kern="1200" dirty="0" smtClean="0">
                          <a:solidFill>
                            <a:srgbClr val="FF0000"/>
                          </a:solidFill>
                          <a:latin typeface="굴림체" pitchFamily="49" charset="-127"/>
                          <a:ea typeface="굴림체" pitchFamily="49" charset="-127"/>
                          <a:cs typeface="+mn-cs"/>
                        </a:rPr>
                        <a:t>798-0014</a:t>
                      </a:r>
                      <a:endParaRPr lang="ko-KR" altLang="en-US" sz="1600" b="0" kern="1200" dirty="0" smtClean="0">
                        <a:solidFill>
                          <a:srgbClr val="FF0000"/>
                        </a:solidFill>
                        <a:latin typeface="굴림체" pitchFamily="49" charset="-127"/>
                        <a:ea typeface="굴림체" pitchFamily="49" charset="-127"/>
                        <a:cs typeface="+mn-cs"/>
                      </a:endParaRPr>
                    </a:p>
                    <a:p>
                      <a:pPr algn="just">
                        <a:lnSpc>
                          <a:spcPct val="90000"/>
                        </a:lnSpc>
                      </a:pPr>
                      <a:r>
                        <a:rPr lang="en-US" altLang="ko-KR" sz="1600" b="0" kern="1200" dirty="0" smtClean="0">
                          <a:solidFill>
                            <a:srgbClr val="FF0000"/>
                          </a:solidFill>
                          <a:latin typeface="굴림체" pitchFamily="49" charset="-127"/>
                          <a:ea typeface="굴림체" pitchFamily="49" charset="-127"/>
                          <a:cs typeface="+mn-cs"/>
                        </a:rPr>
                        <a:t> • </a:t>
                      </a:r>
                      <a:r>
                        <a:rPr lang="ko-KR" altLang="en-US" sz="1600" b="0" kern="1200" dirty="0" smtClean="0">
                          <a:solidFill>
                            <a:srgbClr val="FF0000"/>
                          </a:solidFill>
                          <a:latin typeface="굴림체" pitchFamily="49" charset="-127"/>
                          <a:ea typeface="굴림체" pitchFamily="49" charset="-127"/>
                          <a:cs typeface="+mn-cs"/>
                        </a:rPr>
                        <a:t>주소 </a:t>
                      </a:r>
                      <a:r>
                        <a:rPr lang="en-US" altLang="ko-KR" sz="1600" b="0" kern="1200" dirty="0" smtClean="0">
                          <a:solidFill>
                            <a:srgbClr val="FF0000"/>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 용산구 한강대로 </a:t>
                      </a:r>
                      <a:r>
                        <a:rPr lang="en-US" altLang="ko-KR" sz="1600" b="0" kern="1200" dirty="0" smtClean="0">
                          <a:solidFill>
                            <a:srgbClr val="FF0000"/>
                          </a:solidFill>
                          <a:latin typeface="굴림체" pitchFamily="49" charset="-127"/>
                          <a:ea typeface="굴림체" pitchFamily="49" charset="-127"/>
                          <a:cs typeface="+mn-cs"/>
                        </a:rPr>
                        <a:t>255 (</a:t>
                      </a:r>
                      <a:r>
                        <a:rPr lang="ko-KR" altLang="en-US" sz="1600" b="0" kern="1200" dirty="0" smtClean="0">
                          <a:solidFill>
                            <a:srgbClr val="FF0000"/>
                          </a:solidFill>
                          <a:latin typeface="굴림체" pitchFamily="49" charset="-127"/>
                          <a:ea typeface="굴림체" pitchFamily="49" charset="-127"/>
                          <a:cs typeface="+mn-cs"/>
                        </a:rPr>
                        <a:t>갈월동 </a:t>
                      </a:r>
                      <a:r>
                        <a:rPr lang="en-US" altLang="ko-KR" sz="1600" b="0" kern="1200" dirty="0" smtClean="0">
                          <a:solidFill>
                            <a:srgbClr val="FF0000"/>
                          </a:solidFill>
                          <a:latin typeface="굴림체" pitchFamily="49" charset="-127"/>
                          <a:ea typeface="굴림체" pitchFamily="49" charset="-127"/>
                          <a:cs typeface="+mn-cs"/>
                        </a:rPr>
                        <a:t>101-5)</a:t>
                      </a:r>
                      <a:endParaRPr lang="en-US" altLang="ko-KR" sz="1600" b="1" kern="1200" dirty="0" smtClean="0">
                        <a:solidFill>
                          <a:srgbClr val="7030A0"/>
                        </a:solidFill>
                        <a:latin typeface="굴림체" pitchFamily="49" charset="-127"/>
                        <a:ea typeface="굴림체" pitchFamily="49" charset="-127"/>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9" name="모서리가 둥근 직사각형 8">
            <a:hlinkClick r:id="rId5" action="ppaction://hlinksldjump"/>
          </p:cNvPr>
          <p:cNvSpPr/>
          <p:nvPr/>
        </p:nvSpPr>
        <p:spPr>
          <a:xfrm>
            <a:off x="37047"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10" name="모서리가 둥근 직사각형 9">
            <a:hlinkClick r:id="rId6"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sp>
        <p:nvSpPr>
          <p:cNvPr id="13" name="타원 12"/>
          <p:cNvSpPr/>
          <p:nvPr/>
        </p:nvSpPr>
        <p:spPr>
          <a:xfrm>
            <a:off x="571480" y="1009753"/>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타원 13"/>
          <p:cNvSpPr/>
          <p:nvPr/>
        </p:nvSpPr>
        <p:spPr>
          <a:xfrm>
            <a:off x="571480" y="3643306"/>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a:xfrm>
            <a:off x="571480" y="5382532"/>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p:cNvSpPr/>
          <p:nvPr/>
        </p:nvSpPr>
        <p:spPr>
          <a:xfrm>
            <a:off x="571480" y="6712436"/>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갈매기형 수장 19"/>
          <p:cNvSpPr/>
          <p:nvPr/>
        </p:nvSpPr>
        <p:spPr>
          <a:xfrm>
            <a:off x="642918" y="1214414"/>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1" name="갈매기형 수장 20"/>
          <p:cNvSpPr/>
          <p:nvPr/>
        </p:nvSpPr>
        <p:spPr>
          <a:xfrm>
            <a:off x="642918" y="3857620"/>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2" name="갈매기형 수장 21"/>
          <p:cNvSpPr/>
          <p:nvPr/>
        </p:nvSpPr>
        <p:spPr>
          <a:xfrm>
            <a:off x="642918" y="4714876"/>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3" name="갈매기형 수장 22"/>
          <p:cNvSpPr/>
          <p:nvPr/>
        </p:nvSpPr>
        <p:spPr>
          <a:xfrm>
            <a:off x="642918" y="5631213"/>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4" name="갈매기형 수장 23"/>
          <p:cNvSpPr/>
          <p:nvPr/>
        </p:nvSpPr>
        <p:spPr>
          <a:xfrm>
            <a:off x="642918" y="6929454"/>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6" name="갈매기형 수장 25"/>
          <p:cNvSpPr/>
          <p:nvPr/>
        </p:nvSpPr>
        <p:spPr>
          <a:xfrm>
            <a:off x="642918" y="7597110"/>
            <a:ext cx="142876" cy="142876"/>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5" name="모서리가 둥근 직사각형 24"/>
          <p:cNvSpPr/>
          <p:nvPr/>
        </p:nvSpPr>
        <p:spPr>
          <a:xfrm>
            <a:off x="571480" y="571472"/>
            <a:ext cx="3500462"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24814"/>
          <a:ext cx="5857916" cy="7333400"/>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7333400">
                <a:tc>
                  <a:txBody>
                    <a:bodyPr/>
                    <a:lstStyle/>
                    <a:p>
                      <a:pPr algn="just">
                        <a:lnSpc>
                          <a:spcPct val="100000"/>
                        </a:lnSpc>
                      </a:pPr>
                      <a:r>
                        <a:rPr lang="ko-KR" altLang="en-US" sz="1600" b="1" kern="1200" dirty="0" smtClean="0">
                          <a:solidFill>
                            <a:srgbClr val="7030A0"/>
                          </a:solidFill>
                          <a:latin typeface="굴림체" pitchFamily="49" charset="-127"/>
                          <a:ea typeface="굴림체" pitchFamily="49" charset="-127"/>
                          <a:cs typeface="+mn-cs"/>
                        </a:rPr>
                        <a:t>  개인정보 방침 및 침해사항 관련 문의</a:t>
                      </a:r>
                    </a:p>
                    <a:p>
                      <a:pPr algn="just">
                        <a:lnSpc>
                          <a:spcPct val="100000"/>
                        </a:lnSpc>
                      </a:pPr>
                      <a:r>
                        <a:rPr lang="ko-KR" altLang="en-US" sz="1600" b="0" kern="1200" dirty="0" smtClean="0">
                          <a:solidFill>
                            <a:srgbClr val="FF0000"/>
                          </a:solidFill>
                          <a:latin typeface="굴림체" pitchFamily="49" charset="-127"/>
                          <a:ea typeface="굴림체" pitchFamily="49" charset="-127"/>
                          <a:cs typeface="+mn-cs"/>
                        </a:rPr>
                        <a:t>서울시립 청소년미디어센터가 </a:t>
                      </a:r>
                      <a:r>
                        <a:rPr lang="ko-KR" altLang="en-US" sz="1600" b="0" kern="1200" dirty="0" smtClean="0">
                          <a:solidFill>
                            <a:schemeClr val="tx1"/>
                          </a:solidFill>
                          <a:latin typeface="굴림체" pitchFamily="49" charset="-127"/>
                          <a:ea typeface="굴림체" pitchFamily="49" charset="-127"/>
                          <a:cs typeface="+mn-cs"/>
                        </a:rPr>
                        <a:t>운영하는 웹사이트에서 </a:t>
                      </a:r>
                      <a:r>
                        <a:rPr lang="ko-KR" altLang="en-US" sz="1600" b="0" kern="1200" dirty="0" err="1" smtClean="0">
                          <a:solidFill>
                            <a:schemeClr val="tx1"/>
                          </a:solidFill>
                          <a:latin typeface="굴림체" pitchFamily="49" charset="-127"/>
                          <a:ea typeface="굴림체" pitchFamily="49" charset="-127"/>
                          <a:cs typeface="+mn-cs"/>
                        </a:rPr>
                        <a:t>이메일</a:t>
                      </a:r>
                      <a:r>
                        <a:rPr lang="ko-KR" altLang="en-US" sz="1600" b="0" kern="1200" dirty="0" smtClean="0">
                          <a:solidFill>
                            <a:schemeClr val="tx1"/>
                          </a:solidFill>
                          <a:latin typeface="굴림체" pitchFamily="49" charset="-127"/>
                          <a:ea typeface="굴림체" pitchFamily="49" charset="-127"/>
                          <a:cs typeface="+mn-cs"/>
                        </a:rPr>
                        <a:t> 주소 등 식별할 수 있는 개인정보를 취득하여서는 아니 됩니다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기타 부정한 방법으로 이러한 개인정보를 열람 또는 제공받은 자는 「개인정보보호법」에 의하여 처벌을 받을 수 있습니다</a:t>
                      </a:r>
                      <a:r>
                        <a:rPr lang="en-US" altLang="ko-KR" sz="1600" b="0" kern="1200" dirty="0" smtClean="0">
                          <a:solidFill>
                            <a:schemeClr val="tx1"/>
                          </a:solidFill>
                          <a:latin typeface="굴림체" pitchFamily="49" charset="-127"/>
                          <a:ea typeface="굴림체" pitchFamily="49" charset="-127"/>
                          <a:cs typeface="+mn-cs"/>
                        </a:rPr>
                        <a:t>.</a:t>
                      </a:r>
                    </a:p>
                    <a:p>
                      <a:pPr>
                        <a:lnSpc>
                          <a:spcPct val="100000"/>
                        </a:lnSpc>
                      </a:pPr>
                      <a:r>
                        <a:rPr lang="ko-KR" altLang="en-US" sz="1600" b="1" kern="1200" dirty="0" smtClean="0">
                          <a:solidFill>
                            <a:srgbClr val="7030A0"/>
                          </a:solidFill>
                          <a:latin typeface="굴림체" pitchFamily="49" charset="-127"/>
                          <a:ea typeface="굴림체" pitchFamily="49" charset="-127"/>
                          <a:cs typeface="+mn-cs"/>
                        </a:rPr>
                        <a:t>  개인정보파일대장 관리현황</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청소년미디어센터는</a:t>
                      </a: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법령의 규정과 정보주체의 동의에 의해서만 개인정보를 </a:t>
                      </a:r>
                      <a:r>
                        <a:rPr lang="ko-KR" altLang="en-US" sz="1600" b="0" kern="1200" dirty="0" err="1" smtClean="0">
                          <a:solidFill>
                            <a:schemeClr val="tx1"/>
                          </a:solidFill>
                          <a:latin typeface="굴림체" pitchFamily="49" charset="-127"/>
                          <a:ea typeface="굴림체" pitchFamily="49" charset="-127"/>
                          <a:cs typeface="+mn-cs"/>
                        </a:rPr>
                        <a:t>수집ㆍ보유합니다</a:t>
                      </a:r>
                      <a:r>
                        <a:rPr lang="en-US" altLang="ko-KR" sz="1600" b="0" kern="1200" dirty="0" smtClean="0">
                          <a:solidFill>
                            <a:schemeClr val="tx1"/>
                          </a:solidFill>
                          <a:latin typeface="굴림체" pitchFamily="49" charset="-127"/>
                          <a:ea typeface="굴림체" pitchFamily="49" charset="-127"/>
                          <a:cs typeface="+mn-cs"/>
                        </a:rPr>
                        <a:t>. </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rgbClr val="FF0000"/>
                          </a:solidFill>
                          <a:latin typeface="굴림체" pitchFamily="49" charset="-127"/>
                          <a:ea typeface="굴림체" pitchFamily="49" charset="-127"/>
                          <a:cs typeface="+mn-cs"/>
                        </a:rPr>
                        <a:t>서울시립 청소년미디어센터</a:t>
                      </a:r>
                      <a:r>
                        <a:rPr lang="ko-KR" altLang="en-US"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개인정보파일 </a:t>
                      </a:r>
                      <a:r>
                        <a:rPr lang="ko-KR" altLang="en-US" sz="1600" b="0" kern="1200" dirty="0" smtClean="0">
                          <a:solidFill>
                            <a:schemeClr val="tx1"/>
                          </a:solidFill>
                          <a:latin typeface="굴림체" pitchFamily="49" charset="-127"/>
                          <a:ea typeface="굴림체" pitchFamily="49" charset="-127"/>
                          <a:cs typeface="+mn-cs"/>
                        </a:rPr>
                        <a:t>대장에 </a:t>
                      </a:r>
                      <a:r>
                        <a:rPr lang="ko-KR" altLang="en-US" sz="1600" b="0" kern="1200" dirty="0" err="1" smtClean="0">
                          <a:solidFill>
                            <a:schemeClr val="tx1"/>
                          </a:solidFill>
                          <a:latin typeface="굴림체" pitchFamily="49" charset="-127"/>
                          <a:ea typeface="굴림체" pitchFamily="49" charset="-127"/>
                          <a:cs typeface="+mn-cs"/>
                        </a:rPr>
                        <a:t>법적근거</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수집목적</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이용범위</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보유기관 등이 포함되어 있습니다</a:t>
                      </a:r>
                      <a:r>
                        <a:rPr lang="en-US" altLang="ko-KR" sz="1600" b="0" kern="1200" dirty="0" smtClean="0">
                          <a:solidFill>
                            <a:schemeClr val="tx1"/>
                          </a:solidFill>
                          <a:latin typeface="굴림체" pitchFamily="49" charset="-127"/>
                          <a:ea typeface="굴림체" pitchFamily="49" charset="-127"/>
                          <a:cs typeface="+mn-cs"/>
                        </a:rPr>
                        <a:t>. </a:t>
                      </a:r>
                    </a:p>
                    <a:p>
                      <a:pPr>
                        <a:lnSpc>
                          <a:spcPct val="100000"/>
                        </a:lnSpc>
                      </a:pPr>
                      <a:r>
                        <a:rPr lang="ko-KR" altLang="en-US" sz="1600" b="1" kern="1200" dirty="0" smtClean="0">
                          <a:solidFill>
                            <a:srgbClr val="7030A0"/>
                          </a:solidFill>
                          <a:latin typeface="굴림체" pitchFamily="49" charset="-127"/>
                          <a:ea typeface="굴림체" pitchFamily="49" charset="-127"/>
                          <a:cs typeface="+mn-cs"/>
                        </a:rPr>
                        <a:t>  개인정보의 이용 및 제공의 제한</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청소년미디어센터가 </a:t>
                      </a:r>
                      <a:r>
                        <a:rPr lang="ko-KR" altLang="en-US" sz="1600" b="0" kern="1200" dirty="0" err="1" smtClean="0">
                          <a:solidFill>
                            <a:schemeClr val="tx1"/>
                          </a:solidFill>
                          <a:latin typeface="굴림체" pitchFamily="49" charset="-127"/>
                          <a:ea typeface="굴림체" pitchFamily="49" charset="-127"/>
                          <a:cs typeface="+mn-cs"/>
                        </a:rPr>
                        <a:t>수집ㆍ보유하고</a:t>
                      </a:r>
                      <a:r>
                        <a:rPr lang="ko-KR" altLang="en-US" sz="1600" b="0" kern="1200" dirty="0" smtClean="0">
                          <a:solidFill>
                            <a:schemeClr val="tx1"/>
                          </a:solidFill>
                          <a:latin typeface="굴림체" pitchFamily="49" charset="-127"/>
                          <a:ea typeface="굴림체" pitchFamily="49" charset="-127"/>
                          <a:cs typeface="+mn-cs"/>
                        </a:rPr>
                        <a:t> 있는 개인정보는 일반 행정정보와 달리 이용 및 제공에 엄격한 제한이 있는 정보입니다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이에 관하여 다음과 같이 규정하고 있습니다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다른 법률에 의해 보유기관 내부에서 이용하거나 </a:t>
                      </a:r>
                      <a:r>
                        <a:rPr lang="ko-KR" altLang="en-US" sz="1600" b="0" kern="1200" dirty="0" err="1" smtClean="0">
                          <a:solidFill>
                            <a:schemeClr val="tx1"/>
                          </a:solidFill>
                          <a:latin typeface="굴림체" pitchFamily="49" charset="-127"/>
                          <a:ea typeface="굴림체" pitchFamily="49" charset="-127"/>
                          <a:cs typeface="+mn-cs"/>
                        </a:rPr>
                        <a:t>보유기관이외의</a:t>
                      </a:r>
                      <a:r>
                        <a:rPr lang="ko-KR" altLang="en-US" sz="1600" b="0" kern="1200" dirty="0" smtClean="0">
                          <a:solidFill>
                            <a:schemeClr val="tx1"/>
                          </a:solidFill>
                          <a:latin typeface="굴림체" pitchFamily="49" charset="-127"/>
                          <a:ea typeface="굴림체" pitchFamily="49" charset="-127"/>
                          <a:cs typeface="+mn-cs"/>
                        </a:rPr>
                        <a:t> 자에게 제공하는 경우는 아래와 같습니다</a:t>
                      </a:r>
                      <a:r>
                        <a:rPr lang="en-US" altLang="ko-KR" sz="1600" b="0" kern="1200" dirty="0" smtClean="0">
                          <a:solidFill>
                            <a:schemeClr val="tx1"/>
                          </a:solidFill>
                          <a:latin typeface="굴림체" pitchFamily="49" charset="-127"/>
                          <a:ea typeface="굴림체" pitchFamily="49" charset="-127"/>
                          <a:cs typeface="+mn-cs"/>
                        </a:rPr>
                        <a:t>. </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정보주체의 동의가 있거나 정보주체에게 제공하는 경우 </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다른 법률에서 정하는 소관업무를 수행하기 위하여 당해 처리정보를 이용할 상당한 이유가 있는 경우</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조약 기타 국제협정의 이행을 위하여 외국정부 또는 국제기구에 제공하는 경우</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정보주체 또는 그 법정대리인이 의사표시를 할 수 없는 상태에 있거나 주소불명 등으로 동의를 할 수 없는 경우로서 </a:t>
                      </a:r>
                      <a:r>
                        <a:rPr lang="ko-KR" altLang="en-US" sz="1600" b="0" kern="1200" dirty="0" err="1" smtClean="0">
                          <a:solidFill>
                            <a:schemeClr val="tx1"/>
                          </a:solidFill>
                          <a:latin typeface="굴림체" pitchFamily="49" charset="-127"/>
                          <a:ea typeface="굴림체" pitchFamily="49" charset="-127"/>
                          <a:cs typeface="+mn-cs"/>
                        </a:rPr>
                        <a:t>정보주체외의</a:t>
                      </a:r>
                      <a:r>
                        <a:rPr lang="ko-KR" altLang="en-US" sz="1600" b="0" kern="1200" dirty="0" smtClean="0">
                          <a:solidFill>
                            <a:schemeClr val="tx1"/>
                          </a:solidFill>
                          <a:latin typeface="굴림체" pitchFamily="49" charset="-127"/>
                          <a:ea typeface="굴림체" pitchFamily="49" charset="-127"/>
                          <a:cs typeface="+mn-cs"/>
                        </a:rPr>
                        <a:t> 자에게 제공하는 것이 명백히 정보주체에게 이익이 된다고 인정되는 경우</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범죄의 수사와 공소의 제기 및 유지에 필요한 경우</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법원의 재판업무수행을 위하여 필요한 경우</a:t>
                      </a:r>
                    </a:p>
                    <a:p>
                      <a:pPr>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기타 대통령령이 정하는 특별한 사유가 있는 경우</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10" name="모서리가 둥근 직사각형 9">
            <a:hlinkClick r:id="rId5" action="ppaction://hlinksldjump"/>
          </p:cNvPr>
          <p:cNvSpPr/>
          <p:nvPr/>
        </p:nvSpPr>
        <p:spPr>
          <a:xfrm>
            <a:off x="37047"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13" name="모서리가 둥근 직사각형 12">
            <a:hlinkClick r:id="rId6"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sp>
        <p:nvSpPr>
          <p:cNvPr id="14" name="타원 13"/>
          <p:cNvSpPr/>
          <p:nvPr/>
        </p:nvSpPr>
        <p:spPr>
          <a:xfrm>
            <a:off x="571480" y="1142976"/>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a:xfrm>
            <a:off x="571480" y="2596450"/>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p:cNvSpPr/>
          <p:nvPr/>
        </p:nvSpPr>
        <p:spPr>
          <a:xfrm>
            <a:off x="571480" y="3820549"/>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5" name="모서리가 둥근 직사각형 24"/>
          <p:cNvSpPr/>
          <p:nvPr/>
        </p:nvSpPr>
        <p:spPr>
          <a:xfrm>
            <a:off x="571480" y="571472"/>
            <a:ext cx="3500462"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165888"/>
          <a:ext cx="5857916" cy="7335202"/>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7335202">
                <a:tc>
                  <a:txBody>
                    <a:bodyPr/>
                    <a:lstStyle/>
                    <a:p>
                      <a:pPr algn="just">
                        <a:lnSpc>
                          <a:spcPct val="100000"/>
                        </a:lnSpc>
                      </a:pPr>
                      <a:r>
                        <a:rPr lang="ko-KR" altLang="en-US" sz="1600" b="1" kern="1200" dirty="0" smtClean="0">
                          <a:solidFill>
                            <a:srgbClr val="7030A0"/>
                          </a:solidFill>
                          <a:latin typeface="굴림체" pitchFamily="49" charset="-127"/>
                          <a:ea typeface="굴림체" pitchFamily="49" charset="-127"/>
                          <a:cs typeface="+mn-cs"/>
                        </a:rPr>
                        <a:t>  개인정보 파일의 열람 및 정정청구</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다음의 개인정보파일은 「개인정보보호법」</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다른 법률에 규정이 있는 경우는 해당 법률</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의 정하는 바에 따라 열람을 청구할 수 있습니다</a:t>
                      </a:r>
                      <a:r>
                        <a:rPr lang="en-US" altLang="ko-KR" sz="1600" b="0" kern="1200" dirty="0" smtClean="0">
                          <a:solidFill>
                            <a:schemeClr val="tx1"/>
                          </a:solidFill>
                          <a:latin typeface="굴림체" pitchFamily="49" charset="-127"/>
                          <a:ea typeface="굴림체" pitchFamily="49" charset="-127"/>
                          <a:cs typeface="+mn-cs"/>
                        </a:rPr>
                        <a:t>. </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열람 청구의 절차 </a:t>
                      </a:r>
                    </a:p>
                    <a:p>
                      <a:pPr algn="just">
                        <a:lnSpc>
                          <a:spcPct val="10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다음사항은 법 제</a:t>
                      </a:r>
                      <a:r>
                        <a:rPr lang="en-US" altLang="ko-KR" sz="1600" b="0" kern="1200" dirty="0" smtClean="0">
                          <a:solidFill>
                            <a:schemeClr val="tx1"/>
                          </a:solidFill>
                          <a:latin typeface="굴림체" pitchFamily="49" charset="-127"/>
                          <a:ea typeface="굴림체" pitchFamily="49" charset="-127"/>
                          <a:cs typeface="+mn-cs"/>
                        </a:rPr>
                        <a:t>13</a:t>
                      </a:r>
                      <a:r>
                        <a:rPr lang="ko-KR" altLang="en-US" sz="1600" b="0" kern="1200" dirty="0" smtClean="0">
                          <a:solidFill>
                            <a:schemeClr val="tx1"/>
                          </a:solidFill>
                          <a:latin typeface="굴림체" pitchFamily="49" charset="-127"/>
                          <a:ea typeface="굴림체" pitchFamily="49" charset="-127"/>
                          <a:cs typeface="+mn-cs"/>
                        </a:rPr>
                        <a:t>조 규정에 의하여 열람을 제한할 수 있습니다</a:t>
                      </a:r>
                      <a:r>
                        <a:rPr lang="en-US" altLang="ko-KR" sz="1600" b="0" kern="1200" dirty="0" smtClean="0">
                          <a:solidFill>
                            <a:schemeClr val="tx1"/>
                          </a:solidFill>
                          <a:latin typeface="굴림체" pitchFamily="49" charset="-127"/>
                          <a:ea typeface="굴림체" pitchFamily="49" charset="-127"/>
                          <a:cs typeface="+mn-cs"/>
                        </a:rPr>
                        <a:t>. </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다음 사항에 해당하는 업무로서 </a:t>
                      </a:r>
                      <a:r>
                        <a:rPr lang="ko-KR" altLang="en-US" sz="1600" b="0" kern="1200" dirty="0" err="1" smtClean="0">
                          <a:solidFill>
                            <a:schemeClr val="tx1"/>
                          </a:solidFill>
                          <a:latin typeface="굴림체" pitchFamily="49" charset="-127"/>
                          <a:ea typeface="굴림체" pitchFamily="49" charset="-127"/>
                          <a:cs typeface="+mn-cs"/>
                        </a:rPr>
                        <a:t>당해업무의</a:t>
                      </a:r>
                      <a:r>
                        <a:rPr lang="ko-KR" altLang="en-US" sz="1600" b="0" kern="1200" dirty="0" smtClean="0">
                          <a:solidFill>
                            <a:schemeClr val="tx1"/>
                          </a:solidFill>
                          <a:latin typeface="굴림체" pitchFamily="49" charset="-127"/>
                          <a:ea typeface="굴림체" pitchFamily="49" charset="-127"/>
                          <a:cs typeface="+mn-cs"/>
                        </a:rPr>
                        <a:t> 수행에 중대한 지장을 초래하는 경우</a:t>
                      </a:r>
                      <a:endParaRPr lang="en-US" altLang="ko-KR" sz="1600" b="0" kern="1200" dirty="0" smtClean="0">
                        <a:solidFill>
                          <a:schemeClr val="tx1"/>
                        </a:solidFill>
                        <a:latin typeface="굴림체" pitchFamily="49" charset="-127"/>
                        <a:ea typeface="굴림체" pitchFamily="49" charset="-127"/>
                        <a:cs typeface="+mn-cs"/>
                      </a:endParaRPr>
                    </a:p>
                    <a:p>
                      <a:pPr marL="0" marR="0" indent="0" algn="just" defTabSz="914400" rtl="0" eaLnBrk="1" fontAlgn="auto" latinLnBrk="1" hangingPunct="1">
                        <a:lnSpc>
                          <a:spcPct val="100000"/>
                        </a:lnSpc>
                        <a:spcBef>
                          <a:spcPts val="0"/>
                        </a:spcBef>
                        <a:spcAft>
                          <a:spcPts val="0"/>
                        </a:spcAft>
                        <a:buClrTx/>
                        <a:buSzTx/>
                        <a:buFontTx/>
                        <a:buNone/>
                        <a:tabLst/>
                        <a:defRPr/>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조세의 부과징수 또는 환급에 관한 사항</a:t>
                      </a:r>
                      <a:endParaRPr lang="en-US" altLang="ko-KR" sz="1600" b="0" kern="1200" dirty="0" smtClean="0">
                        <a:solidFill>
                          <a:schemeClr val="tx1"/>
                        </a:solidFill>
                        <a:latin typeface="굴림체" pitchFamily="49" charset="-127"/>
                        <a:ea typeface="굴림체" pitchFamily="49" charset="-127"/>
                        <a:cs typeface="+mn-cs"/>
                      </a:endParaRP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교육법에 의한 각종 학교에서의 성적의 평가 또는 입학자의 선발에 관한 업무</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학력기능 및 채용에 관한 시험</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자격의 검사</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보상금</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급부금의 산정 등 평가 또는 판단에 관한 업무</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다른 법률에 의한 감사 및 조사에 관한 업무</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spc="-150" dirty="0" smtClean="0">
                          <a:solidFill>
                            <a:schemeClr val="tx1"/>
                          </a:solidFill>
                          <a:latin typeface="굴림체" pitchFamily="49" charset="-127"/>
                          <a:ea typeface="굴림체" pitchFamily="49" charset="-127"/>
                          <a:cs typeface="+mn-cs"/>
                        </a:rPr>
                        <a:t>토지 및 주택 등에 관한 부동산 투기를 방지하기 위한 업무</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증권거래법에 의한 불공정증권거래를 방지하기 위한 업무</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개인의 생명신체를 해할 우려가 있거나 개인의 재산과 기타 이익을 부당하게 침해 할 우려가 있는 경우</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본인의 개인정보를 열람한 정보주체는 다음의 경우 정정을 청구 할 수 있습니다</a:t>
                      </a:r>
                      <a:r>
                        <a:rPr lang="en-US" altLang="ko-KR" sz="1600" b="0" kern="1200" dirty="0" smtClean="0">
                          <a:solidFill>
                            <a:schemeClr val="tx1"/>
                          </a:solidFill>
                          <a:latin typeface="굴림체" pitchFamily="49" charset="-127"/>
                          <a:ea typeface="굴림체" pitchFamily="49" charset="-127"/>
                          <a:cs typeface="+mn-cs"/>
                        </a:rPr>
                        <a:t>. </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사실과 다르게 기록된 정보의 정정 </a:t>
                      </a:r>
                    </a:p>
                    <a:p>
                      <a:pPr algn="just">
                        <a:lnSpc>
                          <a:spcPct val="10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특정항목에 해당사실이 없는 내용에 대한 삭제</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17" name="모서리가 둥근 직사각형 16">
            <a:hlinkClick r:id="rId5" action="ppaction://hlinksldjump"/>
          </p:cNvPr>
          <p:cNvSpPr/>
          <p:nvPr/>
        </p:nvSpPr>
        <p:spPr>
          <a:xfrm>
            <a:off x="37047"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19" name="모서리가 둥근 직사각형 18">
            <a:hlinkClick r:id="rId6"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pic>
        <p:nvPicPr>
          <p:cNvPr id="10" name="그림 9" descr="그림11.png"/>
          <p:cNvPicPr>
            <a:picLocks noChangeAspect="1"/>
          </p:cNvPicPr>
          <p:nvPr/>
        </p:nvPicPr>
        <p:blipFill>
          <a:blip r:embed="rId7" cstate="print"/>
          <a:stretch>
            <a:fillRect/>
          </a:stretch>
        </p:blipFill>
        <p:spPr>
          <a:xfrm>
            <a:off x="478411" y="2428860"/>
            <a:ext cx="5879547" cy="1428760"/>
          </a:xfrm>
          <a:prstGeom prst="rect">
            <a:avLst/>
          </a:prstGeom>
        </p:spPr>
      </p:pic>
      <p:sp>
        <p:nvSpPr>
          <p:cNvPr id="13" name="타원 12"/>
          <p:cNvSpPr/>
          <p:nvPr/>
        </p:nvSpPr>
        <p:spPr>
          <a:xfrm>
            <a:off x="571480" y="1273495"/>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4" name="모서리가 둥근 직사각형 23"/>
          <p:cNvSpPr/>
          <p:nvPr/>
        </p:nvSpPr>
        <p:spPr>
          <a:xfrm>
            <a:off x="497338" y="534400"/>
            <a:ext cx="3860356" cy="322823"/>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컴퓨터에 의해 처리되는 개인정보 보호</a:t>
            </a:r>
            <a:endParaRPr lang="ko-KR" altLang="en-US" sz="1600" dirty="0">
              <a:latin typeface="맑은 고딕" pitchFamily="50" charset="-127"/>
              <a:ea typeface="맑은 고딕" pitchFamily="50" charset="-127"/>
            </a:endParaRPr>
          </a:p>
        </p:txBody>
      </p:sp>
      <p:sp>
        <p:nvSpPr>
          <p:cNvPr id="25" name="모서리가 둥근 직사각형 24">
            <a:hlinkClick r:id="rId4" action="ppaction://hlinksldjump"/>
          </p:cNvPr>
          <p:cNvSpPr/>
          <p:nvPr/>
        </p:nvSpPr>
        <p:spPr>
          <a:xfrm>
            <a:off x="34343" y="8742822"/>
            <a:ext cx="3357586"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5"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7552944"/>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pPr algn="just">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정정 청구의 절차</a:t>
                      </a:r>
                      <a:endParaRPr lang="en-US" altLang="ko-KR" sz="1600" b="0" kern="1200" dirty="0" smtClean="0">
                        <a:solidFill>
                          <a:schemeClr val="tx1"/>
                        </a:solidFill>
                        <a:latin typeface="굴림체" pitchFamily="49" charset="-127"/>
                        <a:ea typeface="굴림체" pitchFamily="49" charset="-127"/>
                        <a:cs typeface="+mn-cs"/>
                      </a:endParaRPr>
                    </a:p>
                    <a:p>
                      <a:pPr algn="just">
                        <a:lnSpc>
                          <a:spcPct val="9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9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9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9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90000"/>
                        </a:lnSpc>
                      </a:pPr>
                      <a:endParaRPr lang="en-US" altLang="ko-KR" sz="1600" b="0" kern="1200" dirty="0" smtClean="0">
                        <a:solidFill>
                          <a:schemeClr val="tx1"/>
                        </a:solidFill>
                        <a:latin typeface="굴림체" pitchFamily="49" charset="-127"/>
                        <a:ea typeface="굴림체" pitchFamily="49" charset="-127"/>
                        <a:cs typeface="+mn-cs"/>
                      </a:endParaRPr>
                    </a:p>
                    <a:p>
                      <a:pPr algn="just">
                        <a:lnSpc>
                          <a:spcPct val="90000"/>
                        </a:lnSpc>
                      </a:pPr>
                      <a:endParaRPr lang="en-US" altLang="ko-KR" sz="1600" b="0" kern="1200" dirty="0" smtClean="0">
                        <a:solidFill>
                          <a:schemeClr val="tx1"/>
                        </a:solidFill>
                        <a:latin typeface="굴림체" pitchFamily="49" charset="-127"/>
                        <a:ea typeface="굴림체" pitchFamily="49" charset="-127"/>
                        <a:cs typeface="+mn-cs"/>
                      </a:endParaRPr>
                    </a:p>
                    <a:p>
                      <a:pPr marL="0" marR="0" indent="0" algn="just" defTabSz="914400" rtl="0" eaLnBrk="1" fontAlgn="auto" latinLnBrk="1" hangingPunct="1">
                        <a:lnSpc>
                          <a:spcPct val="90000"/>
                        </a:lnSpc>
                        <a:spcBef>
                          <a:spcPts val="0"/>
                        </a:spcBef>
                        <a:spcAft>
                          <a:spcPts val="0"/>
                        </a:spcAft>
                        <a:buClrTx/>
                        <a:buSzTx/>
                        <a:buFontTx/>
                        <a:buNone/>
                        <a:tabLst/>
                        <a:defRPr/>
                      </a:pP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개인정보 열람 및 정정에 대한 청구 서식은 개인정보 보호법 시행규칙 </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별지 제</a:t>
                      </a:r>
                      <a:r>
                        <a:rPr lang="en-US" altLang="ko-KR" sz="1600" b="0" kern="1200" dirty="0" smtClean="0">
                          <a:solidFill>
                            <a:schemeClr val="tx1"/>
                          </a:solidFill>
                          <a:latin typeface="굴림체" pitchFamily="49" charset="-127"/>
                          <a:ea typeface="굴림체" pitchFamily="49" charset="-127"/>
                          <a:cs typeface="+mn-cs"/>
                        </a:rPr>
                        <a:t>8</a:t>
                      </a:r>
                      <a:r>
                        <a:rPr lang="ko-KR" altLang="en-US" sz="1600" b="0" kern="1200" dirty="0" smtClean="0">
                          <a:solidFill>
                            <a:schemeClr val="tx1"/>
                          </a:solidFill>
                          <a:latin typeface="굴림체" pitchFamily="49" charset="-127"/>
                          <a:ea typeface="굴림체" pitchFamily="49" charset="-127"/>
                          <a:cs typeface="+mn-cs"/>
                        </a:rPr>
                        <a:t>호 서식</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을 참고해주시기 바랍니다</a:t>
                      </a:r>
                      <a:r>
                        <a:rPr lang="en-US" altLang="ko-KR" sz="1600" b="0" kern="1200" dirty="0" smtClean="0">
                          <a:solidFill>
                            <a:schemeClr val="tx1"/>
                          </a:solidFill>
                          <a:latin typeface="굴림체" pitchFamily="49" charset="-127"/>
                          <a:ea typeface="굴림체" pitchFamily="49" charset="-127"/>
                          <a:cs typeface="+mn-cs"/>
                        </a:rPr>
                        <a:t>.</a:t>
                      </a:r>
                    </a:p>
                    <a:p>
                      <a:pPr algn="just">
                        <a:lnSpc>
                          <a:spcPct val="90000"/>
                        </a:lnSpc>
                      </a:pPr>
                      <a:r>
                        <a:rPr lang="ko-KR" altLang="en-US" sz="1600" b="1" kern="1200" dirty="0" smtClean="0">
                          <a:solidFill>
                            <a:srgbClr val="7030A0"/>
                          </a:solidFill>
                          <a:latin typeface="굴림체" pitchFamily="49" charset="-127"/>
                          <a:ea typeface="굴림체" pitchFamily="49" charset="-127"/>
                          <a:cs typeface="+mn-cs"/>
                        </a:rPr>
                        <a:t>  개인정보파일의 파기</a:t>
                      </a:r>
                    </a:p>
                    <a:p>
                      <a:pPr algn="just">
                        <a:lnSpc>
                          <a:spcPct val="90000"/>
                        </a:lnSpc>
                      </a:pP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개인정보파일의 보유목적 달성 등 당해 개인정보파일의 보유가 불필요하게 된 경우에는 당해 개인정보파일을 지체 없이 파기합니다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다만</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다른 법률에 따라 보존하여야 하는 경우에는 그러하지 않습니다</a:t>
                      </a:r>
                      <a:r>
                        <a:rPr lang="en-US" altLang="ko-KR" sz="1600" b="0" kern="1200" dirty="0" smtClean="0">
                          <a:solidFill>
                            <a:schemeClr val="tx1"/>
                          </a:solidFill>
                          <a:latin typeface="굴림체" pitchFamily="49" charset="-127"/>
                          <a:ea typeface="굴림체" pitchFamily="49" charset="-127"/>
                          <a:cs typeface="+mn-cs"/>
                        </a:rPr>
                        <a:t>.</a:t>
                      </a:r>
                      <a:endParaRPr lang="ko-KR" altLang="en-US" sz="1600" b="0" kern="1200" dirty="0" smtClean="0">
                        <a:solidFill>
                          <a:schemeClr val="tx1"/>
                        </a:solidFill>
                        <a:latin typeface="굴림체" pitchFamily="49" charset="-127"/>
                        <a:ea typeface="굴림체" pitchFamily="49" charset="-127"/>
                        <a:cs typeface="+mn-cs"/>
                      </a:endParaRPr>
                    </a:p>
                    <a:p>
                      <a:pPr algn="just"/>
                      <a:r>
                        <a:rPr lang="ko-KR" altLang="en-US" sz="1600" b="1" kern="1200" dirty="0" smtClean="0">
                          <a:solidFill>
                            <a:srgbClr val="7030A0"/>
                          </a:solidFill>
                          <a:latin typeface="굴림체" pitchFamily="49" charset="-127"/>
                          <a:ea typeface="굴림체" pitchFamily="49" charset="-127"/>
                          <a:cs typeface="+mn-cs"/>
                        </a:rPr>
                        <a:t>  권익침해 구제방법</a:t>
                      </a:r>
                    </a:p>
                    <a:p>
                      <a:pPr algn="just"/>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개인정보보호법</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의 규정에 의한 청구에 대하여 공공기관의 장이 행한 처분 또는 부작위로 인하여 권리 또는 이익이 침해를 받은 자는 행정심판법이 정하는 바에 따라 행정심판을 청구할 수 있습니다</a:t>
                      </a:r>
                      <a:r>
                        <a:rPr lang="en-US" altLang="ko-KR" sz="1600" b="0" kern="1200" dirty="0" smtClean="0">
                          <a:solidFill>
                            <a:schemeClr val="tx1"/>
                          </a:solidFill>
                          <a:latin typeface="굴림체" pitchFamily="49" charset="-127"/>
                          <a:ea typeface="굴림체" pitchFamily="49" charset="-127"/>
                          <a:cs typeface="+mn-cs"/>
                        </a:rPr>
                        <a:t>.</a:t>
                      </a:r>
                    </a:p>
                    <a:p>
                      <a:pPr algn="just"/>
                      <a:r>
                        <a:rPr lang="en-US" altLang="ko-KR" sz="1600" b="0" kern="1200" dirty="0" smtClean="0">
                          <a:solidFill>
                            <a:schemeClr val="tx1"/>
                          </a:solidFill>
                          <a:latin typeface="굴림체" pitchFamily="49" charset="-127"/>
                          <a:ea typeface="굴림체" pitchFamily="49" charset="-127"/>
                          <a:cs typeface="+mn-cs"/>
                        </a:rPr>
                        <a:t> ※ </a:t>
                      </a:r>
                      <a:r>
                        <a:rPr lang="ko-KR" altLang="en-US" sz="1600" b="0" kern="1200" dirty="0" smtClean="0">
                          <a:solidFill>
                            <a:schemeClr val="tx1"/>
                          </a:solidFill>
                          <a:latin typeface="굴림체" pitchFamily="49" charset="-127"/>
                          <a:ea typeface="굴림체" pitchFamily="49" charset="-127"/>
                          <a:cs typeface="+mn-cs"/>
                        </a:rPr>
                        <a:t>행정심판에 대한 자세한 사항은 행정심판위원회 사이트를 참고하시기 바랍니다</a:t>
                      </a:r>
                      <a:r>
                        <a:rPr lang="en-US" altLang="ko-KR" sz="1600" b="0" kern="1200" dirty="0" smtClean="0">
                          <a:solidFill>
                            <a:schemeClr val="tx1"/>
                          </a:solidFill>
                          <a:latin typeface="굴림체" pitchFamily="49" charset="-127"/>
                          <a:ea typeface="굴림체" pitchFamily="49" charset="-127"/>
                          <a:cs typeface="+mn-cs"/>
                        </a:rPr>
                        <a:t>. </a:t>
                      </a:r>
                    </a:p>
                    <a:p>
                      <a:pPr algn="just"/>
                      <a:r>
                        <a:rPr lang="en-US" altLang="ko-KR" sz="1600" b="0" kern="1200" dirty="0" smtClean="0">
                          <a:solidFill>
                            <a:schemeClr val="tx1"/>
                          </a:solidFill>
                          <a:latin typeface="굴림체" pitchFamily="49" charset="-127"/>
                          <a:ea typeface="굴림체" pitchFamily="49" charset="-127"/>
                          <a:cs typeface="+mn-cs"/>
                        </a:rPr>
                        <a:t>• </a:t>
                      </a:r>
                      <a:r>
                        <a:rPr lang="en-US" altLang="ko-KR" sz="1600" b="0" kern="1200" dirty="0" smtClean="0">
                          <a:solidFill>
                            <a:schemeClr val="tx1"/>
                          </a:solidFill>
                          <a:latin typeface="굴림체" pitchFamily="49" charset="-127"/>
                          <a:ea typeface="굴림체" pitchFamily="49" charset="-127"/>
                          <a:cs typeface="+mn-cs"/>
                          <a:hlinkClick r:id="rId6"/>
                        </a:rPr>
                        <a:t>http://www.simpan.go.kr/</a:t>
                      </a:r>
                      <a:endParaRPr lang="en-US" altLang="ko-KR" sz="1600" b="0" kern="1200" dirty="0" smtClean="0">
                        <a:solidFill>
                          <a:schemeClr val="tx1"/>
                        </a:solidFill>
                        <a:latin typeface="굴림체" pitchFamily="49" charset="-127"/>
                        <a:ea typeface="굴림체" pitchFamily="49" charset="-127"/>
                        <a:cs typeface="+mn-cs"/>
                      </a:endParaRPr>
                    </a:p>
                    <a:p>
                      <a:pPr algn="just"/>
                      <a:r>
                        <a:rPr lang="en-US" altLang="ko-KR" sz="1600" b="0" kern="1200" spc="-300" dirty="0" smtClean="0">
                          <a:solidFill>
                            <a:schemeClr val="tx1"/>
                          </a:solidFill>
                          <a:latin typeface="굴림체" pitchFamily="49" charset="-127"/>
                          <a:ea typeface="굴림체" pitchFamily="49" charset="-127"/>
                          <a:cs typeface="+mn-cs"/>
                        </a:rPr>
                        <a:t>  ※ </a:t>
                      </a:r>
                      <a:r>
                        <a:rPr lang="ko-KR" altLang="en-US" sz="1600" b="0" kern="1200" spc="-300" dirty="0" smtClean="0">
                          <a:solidFill>
                            <a:schemeClr val="tx1"/>
                          </a:solidFill>
                          <a:latin typeface="굴림체" pitchFamily="49" charset="-127"/>
                          <a:ea typeface="굴림체" pitchFamily="49" charset="-127"/>
                          <a:cs typeface="+mn-cs"/>
                        </a:rPr>
                        <a:t>행정심판위원회 전화번호 안내</a:t>
                      </a:r>
                      <a:r>
                        <a:rPr lang="en-US" altLang="ko-KR" sz="1600" b="0" kern="1200" spc="-300" dirty="0" smtClean="0">
                          <a:solidFill>
                            <a:schemeClr val="tx1"/>
                          </a:solidFill>
                          <a:latin typeface="굴림체" pitchFamily="49" charset="-127"/>
                          <a:ea typeface="굴림체" pitchFamily="49" charset="-127"/>
                          <a:cs typeface="+mn-cs"/>
                        </a:rPr>
                        <a:t>(</a:t>
                      </a:r>
                      <a:r>
                        <a:rPr lang="ko-KR" altLang="en-US" sz="1600" b="0" kern="1200" spc="-300" dirty="0" smtClean="0">
                          <a:solidFill>
                            <a:schemeClr val="tx1"/>
                          </a:solidFill>
                          <a:latin typeface="굴림체" pitchFamily="49" charset="-127"/>
                          <a:ea typeface="굴림체" pitchFamily="49" charset="-127"/>
                          <a:cs typeface="+mn-cs"/>
                        </a:rPr>
                        <a:t>행정심판 전화상담 </a:t>
                      </a:r>
                      <a:r>
                        <a:rPr lang="en-US" altLang="ko-KR" sz="1600" b="0" kern="1200" spc="-300" dirty="0" smtClean="0">
                          <a:solidFill>
                            <a:schemeClr val="tx1"/>
                          </a:solidFill>
                          <a:latin typeface="굴림체" pitchFamily="49" charset="-127"/>
                          <a:ea typeface="굴림체" pitchFamily="49" charset="-127"/>
                          <a:cs typeface="+mn-cs"/>
                        </a:rPr>
                        <a:t>: ☎ 1588-1517) </a:t>
                      </a:r>
                    </a:p>
                    <a:p>
                      <a:pPr algn="just"/>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서울시 </a:t>
                      </a:r>
                      <a:r>
                        <a:rPr lang="ko-KR" altLang="en-US" sz="1600" b="0" kern="1200" dirty="0" err="1" smtClean="0">
                          <a:solidFill>
                            <a:schemeClr val="tx1"/>
                          </a:solidFill>
                          <a:latin typeface="굴림체" pitchFamily="49" charset="-127"/>
                          <a:ea typeface="굴림체" pitchFamily="49" charset="-127"/>
                          <a:cs typeface="+mn-cs"/>
                        </a:rPr>
                        <a:t>행정심판위</a:t>
                      </a:r>
                      <a:r>
                        <a:rPr lang="en-US" altLang="ko-KR" sz="1600" b="0" kern="1200" dirty="0" smtClean="0">
                          <a:solidFill>
                            <a:schemeClr val="tx1"/>
                          </a:solidFill>
                          <a:latin typeface="굴림체" pitchFamily="49" charset="-127"/>
                          <a:ea typeface="굴림체" pitchFamily="49" charset="-127"/>
                          <a:cs typeface="+mn-cs"/>
                        </a:rPr>
                        <a:t>(02) 731-6157, 6557</a:t>
                      </a:r>
                    </a:p>
                    <a:p>
                      <a:pPr algn="just"/>
                      <a:r>
                        <a:rPr lang="ko-KR" altLang="en-US" sz="1600" b="1" kern="1200" dirty="0" smtClean="0">
                          <a:solidFill>
                            <a:srgbClr val="7030A0"/>
                          </a:solidFill>
                          <a:latin typeface="굴림체" pitchFamily="49" charset="-127"/>
                          <a:ea typeface="굴림체" pitchFamily="49" charset="-127"/>
                          <a:cs typeface="+mn-cs"/>
                        </a:rPr>
                        <a:t>  개인정보보호책임관 및 담당자</a:t>
                      </a:r>
                    </a:p>
                    <a:p>
                      <a:pPr algn="just"/>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rgbClr val="FF0000"/>
                          </a:solidFill>
                          <a:latin typeface="굴림체" pitchFamily="49" charset="-127"/>
                          <a:ea typeface="굴림체" pitchFamily="49" charset="-127"/>
                          <a:cs typeface="+mn-cs"/>
                        </a:rPr>
                        <a:t>서울시립 청소년미디어센터는 </a:t>
                      </a:r>
                      <a:r>
                        <a:rPr lang="ko-KR" altLang="en-US" sz="1600" b="0" kern="1200" dirty="0" smtClean="0">
                          <a:solidFill>
                            <a:schemeClr val="tx1"/>
                          </a:solidFill>
                          <a:latin typeface="굴림체" pitchFamily="49" charset="-127"/>
                          <a:ea typeface="굴림체" pitchFamily="49" charset="-127"/>
                          <a:cs typeface="+mn-cs"/>
                        </a:rPr>
                        <a:t>개인 </a:t>
                      </a:r>
                      <a:r>
                        <a:rPr lang="ko-KR" altLang="en-US" sz="1600" b="0" kern="1200" dirty="0" smtClean="0">
                          <a:solidFill>
                            <a:schemeClr val="tx1"/>
                          </a:solidFill>
                          <a:latin typeface="굴림체" pitchFamily="49" charset="-127"/>
                          <a:ea typeface="굴림체" pitchFamily="49" charset="-127"/>
                          <a:cs typeface="+mn-cs"/>
                        </a:rPr>
                        <a:t>정보의 적법성 및 절차의 적정성을 확보하여 시민의 권익 보호 및 공공 업무의 적정한 수행을 도모하기 위해 개인정보보호책임관을 다음과 같이 지정</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운영하고 있습니다</a:t>
                      </a:r>
                      <a:r>
                        <a:rPr lang="en-US" altLang="ko-KR" sz="1600" b="0" kern="1200" dirty="0" smtClean="0">
                          <a:solidFill>
                            <a:schemeClr val="tx1"/>
                          </a:solidFill>
                          <a:latin typeface="굴림체" pitchFamily="49" charset="-127"/>
                          <a:ea typeface="굴림체" pitchFamily="49" charset="-127"/>
                          <a:cs typeface="+mn-cs"/>
                        </a:rPr>
                        <a:t>. </a:t>
                      </a:r>
                      <a:r>
                        <a:rPr lang="ko-KR" altLang="en-US" sz="1600" b="0" kern="1200" dirty="0" smtClean="0">
                          <a:solidFill>
                            <a:schemeClr val="tx1"/>
                          </a:solidFill>
                          <a:latin typeface="굴림체" pitchFamily="49" charset="-127"/>
                          <a:ea typeface="굴림체" pitchFamily="49" charset="-127"/>
                          <a:cs typeface="+mn-cs"/>
                        </a:rPr>
                        <a:t>우리 </a:t>
                      </a:r>
                      <a:r>
                        <a:rPr lang="ko-KR" altLang="en-US" sz="1600" b="0" kern="1200" dirty="0" smtClean="0">
                          <a:solidFill>
                            <a:srgbClr val="FF0000"/>
                          </a:solidFill>
                          <a:latin typeface="굴림체" pitchFamily="49" charset="-127"/>
                          <a:ea typeface="굴림체" pitchFamily="49" charset="-127"/>
                          <a:cs typeface="+mn-cs"/>
                        </a:rPr>
                        <a:t>서울시립 청소년미디어센터가 </a:t>
                      </a:r>
                      <a:r>
                        <a:rPr lang="ko-KR" altLang="en-US" sz="1600" b="0" kern="1200" dirty="0" smtClean="0">
                          <a:solidFill>
                            <a:schemeClr val="tx1"/>
                          </a:solidFill>
                          <a:latin typeface="굴림체" pitchFamily="49" charset="-127"/>
                          <a:ea typeface="굴림체" pitchFamily="49" charset="-127"/>
                          <a:cs typeface="+mn-cs"/>
                        </a:rPr>
                        <a:t>보유하고 있는 개인 정보 파일과 우리 수련시설의 개인정보 보호방침 등에 관한 문의</a:t>
                      </a:r>
                      <a:r>
                        <a:rPr lang="en-US" altLang="ko-KR" sz="1600" b="0" kern="1200" dirty="0" smtClean="0">
                          <a:solidFill>
                            <a:schemeClr val="tx1"/>
                          </a:solidFill>
                          <a:latin typeface="굴림체" pitchFamily="49" charset="-127"/>
                          <a:ea typeface="굴림체" pitchFamily="49" charset="-127"/>
                          <a:cs typeface="+mn-cs"/>
                        </a:rPr>
                        <a:t>·</a:t>
                      </a:r>
                      <a:r>
                        <a:rPr lang="ko-KR" altLang="en-US" sz="1600" b="0" kern="1200" dirty="0" smtClean="0">
                          <a:solidFill>
                            <a:schemeClr val="tx1"/>
                          </a:solidFill>
                          <a:latin typeface="굴림체" pitchFamily="49" charset="-127"/>
                          <a:ea typeface="굴림체" pitchFamily="49" charset="-127"/>
                          <a:cs typeface="+mn-cs"/>
                        </a:rPr>
                        <a:t>확인 등은 다음의 연락처로 하여 주시기 바랍니다</a:t>
                      </a:r>
                      <a:r>
                        <a:rPr lang="en-US" altLang="ko-KR" sz="1600" b="0" kern="1200" dirty="0" smtClean="0">
                          <a:solidFill>
                            <a:schemeClr val="tx1"/>
                          </a:solidFill>
                          <a:latin typeface="굴림체" pitchFamily="49" charset="-127"/>
                          <a:ea typeface="굴림체" pitchFamily="49" charset="-127"/>
                          <a:cs typeface="+mn-cs"/>
                        </a:rPr>
                        <a:t>.</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9" name="모서리가 둥근 직사각형 8">
            <a:hlinkClick r:id="rId7"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pic>
        <p:nvPicPr>
          <p:cNvPr id="10" name="그림 9" descr="그림12.png"/>
          <p:cNvPicPr>
            <a:picLocks noChangeAspect="1"/>
          </p:cNvPicPr>
          <p:nvPr/>
        </p:nvPicPr>
        <p:blipFill>
          <a:blip r:embed="rId8" cstate="print"/>
          <a:stretch>
            <a:fillRect/>
          </a:stretch>
        </p:blipFill>
        <p:spPr>
          <a:xfrm>
            <a:off x="549849" y="1359288"/>
            <a:ext cx="5736671" cy="1212448"/>
          </a:xfrm>
          <a:prstGeom prst="rect">
            <a:avLst/>
          </a:prstGeom>
        </p:spPr>
      </p:pic>
      <p:sp>
        <p:nvSpPr>
          <p:cNvPr id="13" name="타원 12"/>
          <p:cNvSpPr/>
          <p:nvPr/>
        </p:nvSpPr>
        <p:spPr>
          <a:xfrm>
            <a:off x="571480" y="3143240"/>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타원 13"/>
          <p:cNvSpPr/>
          <p:nvPr/>
        </p:nvSpPr>
        <p:spPr>
          <a:xfrm>
            <a:off x="571480" y="4261534"/>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a:xfrm>
            <a:off x="571480" y="6715140"/>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5212080"/>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pPr algn="just"/>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rgbClr val="FF0000"/>
                          </a:solidFill>
                          <a:latin typeface="08서울한강체 L" pitchFamily="18" charset="-127"/>
                          <a:ea typeface="08서울한강체 L" pitchFamily="18" charset="-127"/>
                          <a:cs typeface="+mn-cs"/>
                        </a:rPr>
                        <a:t>서울시립 청소년미디어센터 </a:t>
                      </a:r>
                      <a:r>
                        <a:rPr lang="ko-KR" altLang="en-US" sz="1600" b="0" kern="1200" dirty="0" smtClean="0">
                          <a:solidFill>
                            <a:schemeClr val="tx1"/>
                          </a:solidFill>
                          <a:latin typeface="08서울한강체 L" pitchFamily="18" charset="-127"/>
                          <a:ea typeface="08서울한강체 L" pitchFamily="18" charset="-127"/>
                          <a:cs typeface="+mn-cs"/>
                        </a:rPr>
                        <a:t>개인정보보호책임관 </a:t>
                      </a:r>
                    </a:p>
                    <a:p>
                      <a:pPr algn="just"/>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책임관 </a:t>
                      </a:r>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err="1" smtClean="0">
                          <a:solidFill>
                            <a:srgbClr val="FF0000"/>
                          </a:solidFill>
                          <a:latin typeface="08서울한강체 L" pitchFamily="18" charset="-127"/>
                          <a:ea typeface="08서울한강체 L" pitchFamily="18" charset="-127"/>
                          <a:cs typeface="+mn-cs"/>
                        </a:rPr>
                        <a:t>시서울시립</a:t>
                      </a:r>
                      <a:r>
                        <a:rPr lang="ko-KR" altLang="en-US" sz="1600" b="0" kern="1200" dirty="0" smtClean="0">
                          <a:solidFill>
                            <a:srgbClr val="FF0000"/>
                          </a:solidFill>
                          <a:latin typeface="08서울한강체 L" pitchFamily="18" charset="-127"/>
                          <a:ea typeface="08서울한강체 L" pitchFamily="18" charset="-127"/>
                          <a:cs typeface="+mn-cs"/>
                        </a:rPr>
                        <a:t> 청소년미디어센터 관장 신순갑</a:t>
                      </a:r>
                      <a:endParaRPr lang="ko-KR" altLang="en-US" sz="1600" b="0" kern="1200" dirty="0" smtClean="0">
                        <a:solidFill>
                          <a:schemeClr val="tx1"/>
                        </a:solidFill>
                        <a:latin typeface="08서울한강체 L" pitchFamily="18" charset="-127"/>
                        <a:ea typeface="08서울한강체 L" pitchFamily="18" charset="-127"/>
                        <a:cs typeface="+mn-cs"/>
                      </a:endParaRPr>
                    </a:p>
                    <a:p>
                      <a:pPr algn="just"/>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담당자 </a:t>
                      </a:r>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err="1" smtClean="0">
                          <a:solidFill>
                            <a:srgbClr val="FF0000"/>
                          </a:solidFill>
                          <a:latin typeface="08서울한강체 L" pitchFamily="18" charset="-127"/>
                          <a:ea typeface="08서울한강체 L" pitchFamily="18" charset="-127"/>
                          <a:cs typeface="+mn-cs"/>
                        </a:rPr>
                        <a:t>업무지원팀</a:t>
                      </a:r>
                      <a:r>
                        <a:rPr lang="ko-KR" altLang="en-US"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rgbClr val="FF0000"/>
                          </a:solidFill>
                          <a:latin typeface="08서울한강체 L" pitchFamily="18" charset="-127"/>
                          <a:ea typeface="08서울한강체 L" pitchFamily="18" charset="-127"/>
                          <a:cs typeface="+mn-cs"/>
                        </a:rPr>
                        <a:t>신준하</a:t>
                      </a:r>
                      <a:endParaRPr lang="en-US" altLang="ko-KR" sz="1600" b="0" kern="1200" dirty="0" smtClean="0">
                        <a:solidFill>
                          <a:srgbClr val="FF0000"/>
                        </a:solidFill>
                        <a:latin typeface="08서울한강체 L" pitchFamily="18" charset="-127"/>
                        <a:ea typeface="08서울한강체 L" pitchFamily="18" charset="-127"/>
                        <a:cs typeface="+mn-cs"/>
                      </a:endParaRPr>
                    </a:p>
                    <a:p>
                      <a:pPr algn="just"/>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전화번호 </a:t>
                      </a:r>
                      <a:r>
                        <a:rPr lang="en-US" altLang="ko-KR" sz="1600" b="0" kern="1200" dirty="0" smtClean="0">
                          <a:solidFill>
                            <a:srgbClr val="FF0000"/>
                          </a:solidFill>
                          <a:latin typeface="08서울한강체 L" pitchFamily="18" charset="-127"/>
                          <a:ea typeface="08서울한강체 L" pitchFamily="18" charset="-127"/>
                          <a:cs typeface="+mn-cs"/>
                        </a:rPr>
                        <a:t>:</a:t>
                      </a:r>
                      <a:r>
                        <a:rPr lang="en-US" altLang="ko-KR" sz="1600" b="0" kern="1200" dirty="0" smtClean="0">
                          <a:solidFill>
                            <a:srgbClr val="FF0000"/>
                          </a:solidFill>
                          <a:latin typeface="08서울한강체 L" pitchFamily="18" charset="-127"/>
                          <a:ea typeface="08서울한강체 L" pitchFamily="18" charset="-127"/>
                          <a:cs typeface="+mn-cs"/>
                        </a:rPr>
                        <a:t>02-795-8000, </a:t>
                      </a:r>
                      <a:r>
                        <a:rPr lang="en-US" altLang="ko-KR" sz="1600" b="0" kern="1200" dirty="0" smtClean="0">
                          <a:solidFill>
                            <a:srgbClr val="FF0000"/>
                          </a:solidFill>
                          <a:latin typeface="08서울한강체 L" pitchFamily="18" charset="-127"/>
                          <a:ea typeface="08서울한강체 L" pitchFamily="18" charset="-127"/>
                          <a:cs typeface="+mn-cs"/>
                        </a:rPr>
                        <a:t>Fax : 02) </a:t>
                      </a:r>
                      <a:r>
                        <a:rPr lang="en-US" altLang="ko-KR" sz="1600" b="0" kern="1200" dirty="0" smtClean="0">
                          <a:solidFill>
                            <a:srgbClr val="FF0000"/>
                          </a:solidFill>
                          <a:latin typeface="08서울한강체 L" pitchFamily="18" charset="-127"/>
                          <a:ea typeface="08서울한강체 L" pitchFamily="18" charset="-127"/>
                          <a:cs typeface="+mn-cs"/>
                        </a:rPr>
                        <a:t>798-0014</a:t>
                      </a:r>
                    </a:p>
                    <a:p>
                      <a:pPr algn="just"/>
                      <a:r>
                        <a:rPr lang="en-US" altLang="ko-KR" sz="1600" b="0" kern="1200" dirty="0" smtClean="0">
                          <a:solidFill>
                            <a:srgbClr val="FF0000"/>
                          </a:solidFill>
                          <a:latin typeface="08서울한강체 L" pitchFamily="18" charset="-127"/>
                          <a:ea typeface="08서울한강체 L" pitchFamily="18" charset="-127"/>
                          <a:cs typeface="+mn-cs"/>
                        </a:rPr>
                        <a:t>• </a:t>
                      </a:r>
                      <a:r>
                        <a:rPr lang="ko-KR" altLang="en-US" sz="1600" b="0" kern="1200" dirty="0" smtClean="0">
                          <a:solidFill>
                            <a:srgbClr val="FF0000"/>
                          </a:solidFill>
                          <a:latin typeface="08서울한강체 L" pitchFamily="18" charset="-127"/>
                          <a:ea typeface="08서울한강체 L" pitchFamily="18" charset="-127"/>
                          <a:cs typeface="+mn-cs"/>
                        </a:rPr>
                        <a:t>주소 </a:t>
                      </a:r>
                      <a:r>
                        <a:rPr lang="en-US" altLang="ko-KR" sz="1600" b="0" kern="1200" dirty="0" smtClean="0">
                          <a:solidFill>
                            <a:srgbClr val="FF0000"/>
                          </a:solidFill>
                          <a:latin typeface="08서울한강체 L" pitchFamily="18" charset="-127"/>
                          <a:ea typeface="08서울한강체 L" pitchFamily="18" charset="-127"/>
                          <a:cs typeface="+mn-cs"/>
                        </a:rPr>
                        <a:t>: </a:t>
                      </a:r>
                      <a:r>
                        <a:rPr lang="ko-KR" altLang="en-US" sz="1600" b="0" kern="1200" dirty="0" smtClean="0">
                          <a:solidFill>
                            <a:srgbClr val="FF0000"/>
                          </a:solidFill>
                          <a:latin typeface="08서울한강체 L" pitchFamily="18" charset="-127"/>
                          <a:ea typeface="08서울한강체 L" pitchFamily="18" charset="-127"/>
                          <a:cs typeface="+mn-cs"/>
                        </a:rPr>
                        <a:t>서울시 용산구 한강대로 </a:t>
                      </a:r>
                      <a:r>
                        <a:rPr lang="en-US" altLang="ko-KR" sz="1600" b="0" kern="1200" dirty="0" smtClean="0">
                          <a:solidFill>
                            <a:srgbClr val="FF0000"/>
                          </a:solidFill>
                          <a:latin typeface="08서울한강체 L" pitchFamily="18" charset="-127"/>
                          <a:ea typeface="08서울한강체 L" pitchFamily="18" charset="-127"/>
                          <a:cs typeface="+mn-cs"/>
                        </a:rPr>
                        <a:t>255 (</a:t>
                      </a:r>
                      <a:r>
                        <a:rPr lang="ko-KR" altLang="en-US" sz="1600" b="0" kern="1200" dirty="0" smtClean="0">
                          <a:solidFill>
                            <a:srgbClr val="FF0000"/>
                          </a:solidFill>
                          <a:latin typeface="08서울한강체 L" pitchFamily="18" charset="-127"/>
                          <a:ea typeface="08서울한강체 L" pitchFamily="18" charset="-127"/>
                          <a:cs typeface="+mn-cs"/>
                        </a:rPr>
                        <a:t>갈월동 </a:t>
                      </a:r>
                      <a:r>
                        <a:rPr lang="en-US" altLang="ko-KR" sz="1600" b="0" kern="1200" dirty="0" smtClean="0">
                          <a:solidFill>
                            <a:srgbClr val="FF0000"/>
                          </a:solidFill>
                          <a:latin typeface="08서울한강체 L" pitchFamily="18" charset="-127"/>
                          <a:ea typeface="08서울한강체 L" pitchFamily="18" charset="-127"/>
                          <a:cs typeface="+mn-cs"/>
                        </a:rPr>
                        <a:t>101-5)</a:t>
                      </a:r>
                      <a:endParaRPr lang="ko-KR" altLang="en-US" sz="1600" b="0" kern="1200" dirty="0" smtClean="0">
                        <a:solidFill>
                          <a:srgbClr val="FF0000"/>
                        </a:solidFill>
                        <a:latin typeface="08서울한강체 L" pitchFamily="18" charset="-127"/>
                        <a:ea typeface="08서울한강체 L" pitchFamily="18" charset="-127"/>
                        <a:cs typeface="+mn-cs"/>
                      </a:endParaRPr>
                    </a:p>
                    <a:p>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법령의 규정 등에 의하여 수집한 개인 정보가 수집 및 처리 목적에 맞게 이용될 수 있도록 항시 지도</a:t>
                      </a:r>
                      <a:r>
                        <a:rPr lang="en-US" altLang="ko-KR" sz="1600" b="0" kern="1200" dirty="0" smtClean="0">
                          <a:solidFill>
                            <a:schemeClr val="tx1"/>
                          </a:solidFill>
                          <a:latin typeface="08서울한강체 L" pitchFamily="18" charset="-127"/>
                          <a:ea typeface="08서울한강체 L" pitchFamily="18" charset="-127"/>
                          <a:cs typeface="+mn-cs"/>
                        </a:rPr>
                        <a:t>·</a:t>
                      </a:r>
                      <a:r>
                        <a:rPr lang="ko-KR" altLang="en-US" sz="1600" b="0" kern="1200" dirty="0" smtClean="0">
                          <a:solidFill>
                            <a:schemeClr val="tx1"/>
                          </a:solidFill>
                          <a:latin typeface="08서울한강체 L" pitchFamily="18" charset="-127"/>
                          <a:ea typeface="08서울한강체 L" pitchFamily="18" charset="-127"/>
                          <a:cs typeface="+mn-cs"/>
                        </a:rPr>
                        <a:t>감독 하겠습니다</a:t>
                      </a:r>
                      <a:r>
                        <a:rPr lang="en-US" altLang="ko-KR" sz="1600" b="0" kern="1200" dirty="0" smtClean="0">
                          <a:solidFill>
                            <a:schemeClr val="tx1"/>
                          </a:solidFill>
                          <a:latin typeface="08서울한강체 L" pitchFamily="18" charset="-127"/>
                          <a:ea typeface="08서울한강체 L" pitchFamily="18" charset="-127"/>
                          <a:cs typeface="+mn-cs"/>
                        </a:rPr>
                        <a:t>.</a:t>
                      </a:r>
                      <a:r>
                        <a:rPr lang="ko-KR" altLang="en-US" sz="1600" b="0" kern="1200" dirty="0" err="1" smtClean="0">
                          <a:solidFill>
                            <a:schemeClr val="tx1"/>
                          </a:solidFill>
                          <a:latin typeface="08서울한강체 L" pitchFamily="18" charset="-127"/>
                          <a:ea typeface="08서울한강체 L" pitchFamily="18" charset="-127"/>
                          <a:cs typeface="+mn-cs"/>
                        </a:rPr>
                        <a:t>행정안전부에서</a:t>
                      </a:r>
                      <a:r>
                        <a:rPr lang="ko-KR" altLang="en-US" sz="1600" b="0" kern="1200" dirty="0" smtClean="0">
                          <a:solidFill>
                            <a:schemeClr val="tx1"/>
                          </a:solidFill>
                          <a:latin typeface="08서울한강체 L" pitchFamily="18" charset="-127"/>
                          <a:ea typeface="08서울한강체 L" pitchFamily="18" charset="-127"/>
                          <a:cs typeface="+mn-cs"/>
                        </a:rPr>
                        <a:t> 운영하는 다음의 공공기관을 통해서도 개인정보 침해신고센터에 신고하실 수 있습니다</a:t>
                      </a:r>
                      <a:r>
                        <a:rPr lang="en-US" altLang="ko-KR" sz="1600" b="0" kern="1200" dirty="0" smtClean="0">
                          <a:solidFill>
                            <a:schemeClr val="tx1"/>
                          </a:solidFill>
                          <a:latin typeface="08서울한강체 L" pitchFamily="18" charset="-127"/>
                          <a:ea typeface="08서울한강체 L" pitchFamily="18" charset="-127"/>
                          <a:cs typeface="+mn-cs"/>
                        </a:rPr>
                        <a:t>.</a:t>
                      </a:r>
                    </a:p>
                    <a:p>
                      <a:r>
                        <a:rPr lang="en-US" altLang="ko-KR" sz="1600" b="0" kern="1200" dirty="0" smtClean="0">
                          <a:solidFill>
                            <a:schemeClr val="tx1"/>
                          </a:solidFill>
                          <a:latin typeface="08서울한강체 L" pitchFamily="18" charset="-127"/>
                          <a:ea typeface="08서울한강체 L" pitchFamily="18" charset="-127"/>
                          <a:cs typeface="+mn-cs"/>
                        </a:rPr>
                        <a:t>• KISA </a:t>
                      </a:r>
                      <a:r>
                        <a:rPr lang="ko-KR" altLang="en-US" sz="1600" b="0" kern="1200" dirty="0" smtClean="0">
                          <a:solidFill>
                            <a:schemeClr val="tx1"/>
                          </a:solidFill>
                          <a:latin typeface="08서울한강체 L" pitchFamily="18" charset="-127"/>
                          <a:ea typeface="08서울한강체 L" pitchFamily="18" charset="-127"/>
                          <a:cs typeface="+mn-cs"/>
                        </a:rPr>
                        <a:t>개인정보침해신고센터 </a:t>
                      </a:r>
                    </a:p>
                    <a:p>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인터넷을 통한 민원 접수 </a:t>
                      </a:r>
                      <a:r>
                        <a:rPr lang="en-US" altLang="ko-KR" sz="1600" b="0" kern="1200" dirty="0" smtClean="0">
                          <a:solidFill>
                            <a:schemeClr val="tx1"/>
                          </a:solidFill>
                          <a:latin typeface="08서울한강체 L" pitchFamily="18" charset="-127"/>
                          <a:ea typeface="08서울한강체 L" pitchFamily="18" charset="-127"/>
                          <a:cs typeface="+mn-cs"/>
                        </a:rPr>
                        <a:t>: http://privacy.kisa.or.kr/</a:t>
                      </a:r>
                    </a:p>
                    <a:p>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전화 </a:t>
                      </a:r>
                      <a:r>
                        <a:rPr lang="en-US" altLang="ko-KR" sz="1600" b="0" kern="1200" dirty="0" smtClean="0">
                          <a:solidFill>
                            <a:schemeClr val="tx1"/>
                          </a:solidFill>
                          <a:latin typeface="08서울한강체 L" pitchFamily="18" charset="-127"/>
                          <a:ea typeface="08서울한강체 L" pitchFamily="18" charset="-127"/>
                          <a:cs typeface="+mn-cs"/>
                        </a:rPr>
                        <a:t>: 118(ARS </a:t>
                      </a:r>
                      <a:r>
                        <a:rPr lang="ko-KR" altLang="en-US" sz="1600" b="0" kern="1200" dirty="0" smtClean="0">
                          <a:solidFill>
                            <a:schemeClr val="tx1"/>
                          </a:solidFill>
                          <a:latin typeface="08서울한강체 L" pitchFamily="18" charset="-127"/>
                          <a:ea typeface="08서울한강체 L" pitchFamily="18" charset="-127"/>
                          <a:cs typeface="+mn-cs"/>
                        </a:rPr>
                        <a:t>내선 </a:t>
                      </a:r>
                      <a:r>
                        <a:rPr lang="en-US" altLang="ko-KR" sz="1600" b="0" kern="1200" dirty="0" smtClean="0">
                          <a:solidFill>
                            <a:schemeClr val="tx1"/>
                          </a:solidFill>
                          <a:latin typeface="08서울한강체 L" pitchFamily="18" charset="-127"/>
                          <a:ea typeface="08서울한강체 L" pitchFamily="18" charset="-127"/>
                          <a:cs typeface="+mn-cs"/>
                        </a:rPr>
                        <a:t>3</a:t>
                      </a:r>
                      <a:r>
                        <a:rPr lang="ko-KR" altLang="en-US" sz="1600" b="0" kern="1200" dirty="0" smtClean="0">
                          <a:solidFill>
                            <a:schemeClr val="tx1"/>
                          </a:solidFill>
                          <a:latin typeface="08서울한강체 L" pitchFamily="18" charset="-127"/>
                          <a:ea typeface="08서울한강체 L" pitchFamily="18" charset="-127"/>
                          <a:cs typeface="+mn-cs"/>
                        </a:rPr>
                        <a:t>번</a:t>
                      </a:r>
                      <a:r>
                        <a:rPr lang="en-US" altLang="ko-KR" sz="1600" b="0" kern="1200" dirty="0" smtClean="0">
                          <a:solidFill>
                            <a:schemeClr val="tx1"/>
                          </a:solidFill>
                          <a:latin typeface="08서울한강체 L" pitchFamily="18" charset="-127"/>
                          <a:ea typeface="08서울한강체 L" pitchFamily="18" charset="-127"/>
                          <a:cs typeface="+mn-cs"/>
                        </a:rPr>
                        <a:t>)</a:t>
                      </a:r>
                    </a:p>
                    <a:p>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전자우편 </a:t>
                      </a:r>
                      <a:r>
                        <a:rPr lang="en-US" altLang="ko-KR" sz="1600" b="0" kern="1200" dirty="0" smtClean="0">
                          <a:solidFill>
                            <a:schemeClr val="tx1"/>
                          </a:solidFill>
                          <a:latin typeface="08서울한강체 L" pitchFamily="18" charset="-127"/>
                          <a:ea typeface="08서울한강체 L" pitchFamily="18" charset="-127"/>
                          <a:cs typeface="+mn-cs"/>
                        </a:rPr>
                        <a:t>: </a:t>
                      </a:r>
                      <a:r>
                        <a:rPr lang="en-US" altLang="ko-KR" sz="1600" b="0" kern="1200" dirty="0" smtClean="0">
                          <a:solidFill>
                            <a:schemeClr val="tx1"/>
                          </a:solidFill>
                          <a:latin typeface="08서울한강체 L" pitchFamily="18" charset="-127"/>
                          <a:ea typeface="08서울한강체 L" pitchFamily="18" charset="-127"/>
                          <a:cs typeface="+mn-cs"/>
                          <a:hlinkClick r:id="rId5"/>
                        </a:rPr>
                        <a:t>privacy@kisa.or.kr</a:t>
                      </a:r>
                      <a:r>
                        <a:rPr lang="en-US" altLang="ko-KR" sz="1600" b="0" kern="1200" dirty="0" smtClean="0">
                          <a:solidFill>
                            <a:schemeClr val="tx1"/>
                          </a:solidFill>
                          <a:latin typeface="08서울한강체 L" pitchFamily="18" charset="-127"/>
                          <a:ea typeface="08서울한강체 L" pitchFamily="18" charset="-127"/>
                          <a:cs typeface="+mn-cs"/>
                        </a:rPr>
                        <a:t> </a:t>
                      </a:r>
                      <a:endParaRPr lang="en-US" altLang="ko-KR" sz="1600" b="1" kern="1200" dirty="0" smtClean="0">
                        <a:solidFill>
                          <a:srgbClr val="7030A0"/>
                        </a:solidFill>
                        <a:latin typeface="08서울한강체 L" pitchFamily="18" charset="-127"/>
                        <a:ea typeface="08서울한강체 L" pitchFamily="18" charset="-127"/>
                        <a:cs typeface="+mn-cs"/>
                      </a:endParaRPr>
                    </a:p>
                    <a:p>
                      <a:endParaRPr lang="en-US" altLang="ko-KR" sz="1600" b="1" kern="1200" dirty="0" smtClean="0">
                        <a:solidFill>
                          <a:srgbClr val="7030A0"/>
                        </a:solidFill>
                        <a:latin typeface="08서울한강체 L" pitchFamily="18" charset="-127"/>
                        <a:ea typeface="08서울한강체 L" pitchFamily="18" charset="-127"/>
                        <a:cs typeface="+mn-cs"/>
                      </a:endParaRPr>
                    </a:p>
                    <a:p>
                      <a:endParaRPr lang="en-US" altLang="ko-KR" sz="1600" b="1" kern="1200" dirty="0" smtClean="0">
                        <a:solidFill>
                          <a:srgbClr val="7030A0"/>
                        </a:solidFill>
                        <a:latin typeface="08서울한강체 L" pitchFamily="18" charset="-127"/>
                        <a:ea typeface="08서울한강체 L" pitchFamily="18" charset="-127"/>
                        <a:cs typeface="+mn-cs"/>
                      </a:endParaRPr>
                    </a:p>
                    <a:p>
                      <a:endParaRPr lang="en-US" altLang="ko-KR" sz="1600" b="1" kern="1200" dirty="0" smtClean="0">
                        <a:solidFill>
                          <a:srgbClr val="7030A0"/>
                        </a:solidFill>
                        <a:latin typeface="08서울한강체 L" pitchFamily="18" charset="-127"/>
                        <a:ea typeface="08서울한강체 L" pitchFamily="18" charset="-127"/>
                        <a:cs typeface="+mn-cs"/>
                      </a:endParaRPr>
                    </a:p>
                    <a:p>
                      <a:endParaRPr lang="en-US" altLang="ko-KR" sz="1600" b="1" kern="1200" dirty="0" smtClean="0">
                        <a:solidFill>
                          <a:srgbClr val="7030A0"/>
                        </a:solidFill>
                        <a:latin typeface="08서울한강체 L" pitchFamily="18" charset="-127"/>
                        <a:ea typeface="08서울한강체 L" pitchFamily="18" charset="-127"/>
                        <a:cs typeface="+mn-cs"/>
                      </a:endParaRPr>
                    </a:p>
                    <a:p>
                      <a:endParaRPr lang="en-US" altLang="ko-KR" sz="1600" b="1" kern="1200" dirty="0" smtClean="0">
                        <a:solidFill>
                          <a:srgbClr val="7030A0"/>
                        </a:solidFill>
                        <a:latin typeface="08서울한강체 L" pitchFamily="18" charset="-127"/>
                        <a:ea typeface="08서울한강체 L" pitchFamily="18" charset="-127"/>
                        <a:cs typeface="+mn-cs"/>
                      </a:endParaRPr>
                    </a:p>
                    <a:p>
                      <a:r>
                        <a:rPr lang="ko-KR" altLang="en-US" sz="1600" b="1" kern="1200" dirty="0" smtClean="0">
                          <a:solidFill>
                            <a:srgbClr val="7030A0"/>
                          </a:solidFill>
                          <a:latin typeface="08서울한강체 L" pitchFamily="18" charset="-127"/>
                          <a:ea typeface="08서울한강체 L" pitchFamily="18" charset="-127"/>
                          <a:cs typeface="+mn-cs"/>
                        </a:rPr>
                        <a:t>   개인정보보호방침의 변경</a:t>
                      </a:r>
                    </a:p>
                    <a:p>
                      <a:r>
                        <a:rPr lang="en-US" altLang="ko-KR" sz="1600" b="0" kern="1200" dirty="0" smtClean="0">
                          <a:solidFill>
                            <a:schemeClr val="tx1"/>
                          </a:solidFill>
                          <a:latin typeface="08서울한강체 L" pitchFamily="18" charset="-127"/>
                          <a:ea typeface="08서울한강체 L" pitchFamily="18" charset="-127"/>
                          <a:cs typeface="+mn-cs"/>
                        </a:rPr>
                        <a:t>• 『</a:t>
                      </a:r>
                      <a:r>
                        <a:rPr lang="ko-KR" altLang="en-US" sz="1600" b="0" kern="1200" dirty="0" smtClean="0">
                          <a:solidFill>
                            <a:schemeClr val="tx1"/>
                          </a:solidFill>
                          <a:latin typeface="08서울한강체 L" pitchFamily="18" charset="-127"/>
                          <a:ea typeface="08서울한강체 L" pitchFamily="18" charset="-127"/>
                          <a:cs typeface="+mn-cs"/>
                        </a:rPr>
                        <a:t>개인정보보호법</a:t>
                      </a:r>
                      <a:r>
                        <a:rPr lang="en-US" altLang="ko-KR" sz="1600" b="0" kern="1200" dirty="0" smtClean="0">
                          <a:solidFill>
                            <a:schemeClr val="tx1"/>
                          </a:solidFill>
                          <a:latin typeface="08서울한강체 L" pitchFamily="18" charset="-127"/>
                          <a:ea typeface="08서울한강체 L" pitchFamily="18" charset="-127"/>
                          <a:cs typeface="+mn-cs"/>
                        </a:rPr>
                        <a:t>』</a:t>
                      </a:r>
                      <a:r>
                        <a:rPr lang="ko-KR" altLang="en-US" sz="1600" b="0" kern="1200" dirty="0" smtClean="0">
                          <a:solidFill>
                            <a:schemeClr val="tx1"/>
                          </a:solidFill>
                          <a:latin typeface="08서울한강체 L" pitchFamily="18" charset="-127"/>
                          <a:ea typeface="08서울한강체 L" pitchFamily="18" charset="-127"/>
                          <a:cs typeface="+mn-cs"/>
                        </a:rPr>
                        <a:t>등 개인정보보호방침의 변경 시에는 즉시 공지하여 알려드리겠습니다</a:t>
                      </a:r>
                      <a:r>
                        <a:rPr lang="en-US" altLang="ko-KR" sz="1600" b="0" kern="1200" dirty="0" smtClean="0">
                          <a:solidFill>
                            <a:schemeClr val="tx1"/>
                          </a:solidFill>
                          <a:latin typeface="08서울한강체 L" pitchFamily="18" charset="-127"/>
                          <a:ea typeface="08서울한강체 L" pitchFamily="18" charset="-127"/>
                          <a:cs typeface="+mn-cs"/>
                        </a:rPr>
                        <a:t>.</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pic>
        <p:nvPicPr>
          <p:cNvPr id="10" name="그림 9" descr="그림13.png"/>
          <p:cNvPicPr>
            <a:picLocks noChangeAspect="1"/>
          </p:cNvPicPr>
          <p:nvPr/>
        </p:nvPicPr>
        <p:blipFill>
          <a:blip r:embed="rId6" cstate="print"/>
          <a:stretch>
            <a:fillRect/>
          </a:stretch>
        </p:blipFill>
        <p:spPr>
          <a:xfrm>
            <a:off x="571480" y="4286248"/>
            <a:ext cx="5643602" cy="1241699"/>
          </a:xfrm>
          <a:prstGeom prst="rect">
            <a:avLst/>
          </a:prstGeom>
        </p:spPr>
      </p:pic>
      <p:sp>
        <p:nvSpPr>
          <p:cNvPr id="13" name="모서리가 둥근 직사각형 12">
            <a:hlinkClick r:id="rId7" action="ppaction://hlinksldjump"/>
          </p:cNvPr>
          <p:cNvSpPr/>
          <p:nvPr/>
        </p:nvSpPr>
        <p:spPr>
          <a:xfrm>
            <a:off x="34343" y="8742822"/>
            <a:ext cx="3357586"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sp>
        <p:nvSpPr>
          <p:cNvPr id="14" name="모서리가 둥근 직사각형 13">
            <a:hlinkClick r:id="rId8" action="ppaction://hlinksldjump"/>
          </p:cNvPr>
          <p:cNvSpPr/>
          <p:nvPr/>
        </p:nvSpPr>
        <p:spPr>
          <a:xfrm>
            <a:off x="3475724" y="874282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sp>
        <p:nvSpPr>
          <p:cNvPr id="15" name="모서리가 둥근 직사각형 14"/>
          <p:cNvSpPr/>
          <p:nvPr/>
        </p:nvSpPr>
        <p:spPr>
          <a:xfrm>
            <a:off x="497338" y="534400"/>
            <a:ext cx="3860356" cy="322823"/>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컴퓨터에 의해 처리되는 개인정보 보호</a:t>
            </a:r>
            <a:endParaRPr lang="ko-KR" altLang="en-US" sz="1600" dirty="0">
              <a:latin typeface="맑은 고딕" pitchFamily="50" charset="-127"/>
              <a:ea typeface="맑은 고딕" pitchFamily="50" charset="-127"/>
            </a:endParaRPr>
          </a:p>
        </p:txBody>
      </p:sp>
      <p:sp>
        <p:nvSpPr>
          <p:cNvPr id="16" name="타원 15"/>
          <p:cNvSpPr/>
          <p:nvPr/>
        </p:nvSpPr>
        <p:spPr>
          <a:xfrm>
            <a:off x="571480" y="5572132"/>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flipH="1">
            <a:off x="3143248" y="5429256"/>
            <a:ext cx="3714776" cy="3714776"/>
          </a:xfrm>
          <a:prstGeom prst="rect">
            <a:avLst/>
          </a:prstGeom>
        </p:spPr>
      </p:pic>
      <p:pic>
        <p:nvPicPr>
          <p:cNvPr id="11266" name="Picture 2" descr="http://www.seoul.go.kr/images/siteuseguide/bullet_policy2.gif"/>
          <p:cNvPicPr>
            <a:picLocks noChangeAspect="1" noChangeArrowheads="1"/>
          </p:cNvPicPr>
          <p:nvPr/>
        </p:nvPicPr>
        <p:blipFill>
          <a:blip r:embed="rId3" cstate="print"/>
          <a:srcRect/>
          <a:stretch>
            <a:fillRect/>
          </a:stretch>
        </p:blipFill>
        <p:spPr bwMode="auto">
          <a:xfrm>
            <a:off x="168275" y="-136525"/>
            <a:ext cx="68263" cy="76200"/>
          </a:xfrm>
          <a:prstGeom prst="rect">
            <a:avLst/>
          </a:prstGeom>
          <a:noFill/>
        </p:spPr>
      </p:pic>
      <p:sp>
        <p:nvSpPr>
          <p:cNvPr id="23" name="모서리가 둥근 직사각형 22"/>
          <p:cNvSpPr/>
          <p:nvPr/>
        </p:nvSpPr>
        <p:spPr>
          <a:xfrm>
            <a:off x="500042" y="571472"/>
            <a:ext cx="3357586" cy="285752"/>
          </a:xfrm>
          <a:prstGeom prst="roundRect">
            <a:avLst/>
          </a:prstGeom>
          <a:solidFill>
            <a:srgbClr val="FF0000"/>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b="1" dirty="0" smtClean="0">
                <a:solidFill>
                  <a:schemeClr val="tx1"/>
                </a:solidFill>
                <a:latin typeface="맑은 고딕" pitchFamily="50" charset="-127"/>
                <a:ea typeface="맑은 고딕" pitchFamily="50" charset="-127"/>
              </a:rPr>
              <a:t>CCTV</a:t>
            </a:r>
            <a:r>
              <a:rPr lang="ko-KR" altLang="en-US" sz="1600" b="1" dirty="0" smtClean="0">
                <a:solidFill>
                  <a:schemeClr val="tx1"/>
                </a:solidFill>
                <a:latin typeface="맑은 고딕" pitchFamily="50" charset="-127"/>
                <a:ea typeface="맑은 고딕" pitchFamily="50" charset="-127"/>
              </a:rPr>
              <a:t>에 의한 개인정보보호</a:t>
            </a:r>
            <a:endParaRPr lang="ko-KR" altLang="en-US" sz="1600" dirty="0">
              <a:latin typeface="맑은 고딕" pitchFamily="50" charset="-127"/>
              <a:ea typeface="맑은 고딕" pitchFamily="50" charset="-127"/>
            </a:endParaRPr>
          </a:p>
        </p:txBody>
      </p:sp>
      <p:pic>
        <p:nvPicPr>
          <p:cNvPr id="12" name="그림 11" descr="noname013.bmp"/>
          <p:cNvPicPr>
            <a:picLocks noChangeAspect="1"/>
          </p:cNvPicPr>
          <p:nvPr/>
        </p:nvPicPr>
        <p:blipFill>
          <a:blip r:embed="rId4" cstate="print">
            <a:clrChange>
              <a:clrFrom>
                <a:srgbClr val="FFFFFF"/>
              </a:clrFrom>
              <a:clrTo>
                <a:srgbClr val="FFFFFF">
                  <a:alpha val="0"/>
                </a:srgbClr>
              </a:clrTo>
            </a:clrChange>
          </a:blip>
          <a:stretch>
            <a:fillRect/>
          </a:stretch>
        </p:blipFill>
        <p:spPr>
          <a:xfrm>
            <a:off x="5357826" y="285720"/>
            <a:ext cx="1343025" cy="690563"/>
          </a:xfrm>
          <a:prstGeom prst="rect">
            <a:avLst/>
          </a:prstGeom>
        </p:spPr>
      </p:pic>
      <p:graphicFrame>
        <p:nvGraphicFramePr>
          <p:cNvPr id="18" name="표 17"/>
          <p:cNvGraphicFramePr>
            <a:graphicFrameLocks noGrp="1"/>
          </p:cNvGraphicFramePr>
          <p:nvPr/>
        </p:nvGraphicFramePr>
        <p:xfrm>
          <a:off x="500042" y="1094450"/>
          <a:ext cx="5857916" cy="7650480"/>
        </p:xfrm>
        <a:graphic>
          <a:graphicData uri="http://schemas.openxmlformats.org/drawingml/2006/table">
            <a:tbl>
              <a:tblPr firstRow="1" bandRow="1">
                <a:effectLst>
                  <a:outerShdw blurRad="50800" dist="38100" dir="13500000" algn="br" rotWithShape="0">
                    <a:prstClr val="black">
                      <a:alpha val="40000"/>
                    </a:prstClr>
                  </a:outerShdw>
                </a:effectLst>
                <a:tableStyleId>{5C22544A-7EE6-4342-B048-85BDC9FD1C3A}</a:tableStyleId>
              </a:tblPr>
              <a:tblGrid>
                <a:gridCol w="5857916"/>
              </a:tblGrid>
              <a:tr h="370840">
                <a:tc>
                  <a:txBody>
                    <a:bodyPr/>
                    <a:lstStyle/>
                    <a:p>
                      <a:r>
                        <a:rPr lang="en-US" altLang="ko-KR" sz="1600" b="1" kern="1200" dirty="0" smtClean="0">
                          <a:solidFill>
                            <a:srgbClr val="7030A0"/>
                          </a:solidFill>
                          <a:latin typeface="맑은 고딕" pitchFamily="50" charset="-127"/>
                          <a:ea typeface="맑은 고딕" pitchFamily="50" charset="-127"/>
                          <a:cs typeface="+mn-cs"/>
                        </a:rPr>
                        <a:t>   CCTV</a:t>
                      </a:r>
                      <a:r>
                        <a:rPr lang="ko-KR" altLang="en-US" sz="1600" b="1" kern="1200" dirty="0" smtClean="0">
                          <a:solidFill>
                            <a:srgbClr val="7030A0"/>
                          </a:solidFill>
                          <a:latin typeface="맑은 고딕" pitchFamily="50" charset="-127"/>
                          <a:ea typeface="맑은 고딕" pitchFamily="50" charset="-127"/>
                          <a:cs typeface="+mn-cs"/>
                        </a:rPr>
                        <a:t>에 의해 처리되는 화상정보 보호방침</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rgbClr val="FF0000"/>
                          </a:solidFill>
                          <a:latin typeface="맑은 고딕" pitchFamily="50" charset="-127"/>
                          <a:ea typeface="맑은 고딕" pitchFamily="50" charset="-127"/>
                          <a:cs typeface="+mn-cs"/>
                        </a:rPr>
                        <a:t>서울시립 청소년미디어센터는 </a:t>
                      </a:r>
                      <a:r>
                        <a:rPr lang="ko-KR" altLang="en-US" sz="1600" b="0" kern="1200" dirty="0" err="1" smtClean="0">
                          <a:solidFill>
                            <a:schemeClr val="tx1"/>
                          </a:solidFill>
                          <a:latin typeface="맑은 고딕" pitchFamily="50" charset="-127"/>
                          <a:ea typeface="맑은 고딕" pitchFamily="50" charset="-127"/>
                          <a:cs typeface="+mn-cs"/>
                        </a:rPr>
                        <a:t>범죄예방ㆍ증거확보ㆍ시설안전ㆍ화재예방ㆍ교통정보제공ㆍ법규위반단속</a:t>
                      </a:r>
                      <a:r>
                        <a:rPr lang="ko-KR" altLang="en-US" sz="1600" b="0" kern="1200" dirty="0" smtClean="0">
                          <a:solidFill>
                            <a:schemeClr val="tx1"/>
                          </a:solidFill>
                          <a:latin typeface="맑은 고딕" pitchFamily="50" charset="-127"/>
                          <a:ea typeface="맑은 고딕" pitchFamily="50" charset="-127"/>
                          <a:cs typeface="+mn-cs"/>
                        </a:rPr>
                        <a:t> 등 공익을 위하여 </a:t>
                      </a:r>
                      <a:r>
                        <a:rPr lang="en-US" altLang="ko-KR" sz="1600" b="0" kern="1200" dirty="0" smtClean="0">
                          <a:solidFill>
                            <a:schemeClr val="tx1"/>
                          </a:solidFill>
                          <a:latin typeface="맑은 고딕" pitchFamily="50" charset="-127"/>
                          <a:ea typeface="맑은 고딕" pitchFamily="50" charset="-127"/>
                          <a:cs typeface="+mn-cs"/>
                        </a:rPr>
                        <a:t>CCTV</a:t>
                      </a:r>
                      <a:r>
                        <a:rPr lang="ko-KR" altLang="en-US" sz="1600" b="0" kern="1200" dirty="0" smtClean="0">
                          <a:solidFill>
                            <a:schemeClr val="tx1"/>
                          </a:solidFill>
                          <a:latin typeface="맑은 고딕" pitchFamily="50" charset="-127"/>
                          <a:ea typeface="맑은 고딕" pitchFamily="50" charset="-127"/>
                          <a:cs typeface="+mn-cs"/>
                        </a:rPr>
                        <a:t>를 </a:t>
                      </a:r>
                      <a:r>
                        <a:rPr lang="ko-KR" altLang="en-US" sz="1600" b="0" kern="1200" dirty="0" err="1" smtClean="0">
                          <a:solidFill>
                            <a:schemeClr val="tx1"/>
                          </a:solidFill>
                          <a:latin typeface="맑은 고딕" pitchFamily="50" charset="-127"/>
                          <a:ea typeface="맑은 고딕" pitchFamily="50" charset="-127"/>
                          <a:cs typeface="+mn-cs"/>
                        </a:rPr>
                        <a:t>설치ㆍ운영함에</a:t>
                      </a:r>
                      <a:r>
                        <a:rPr lang="ko-KR" altLang="en-US" sz="1600" b="0" kern="1200" dirty="0" smtClean="0">
                          <a:solidFill>
                            <a:schemeClr val="tx1"/>
                          </a:solidFill>
                          <a:latin typeface="맑은 고딕" pitchFamily="50" charset="-127"/>
                          <a:ea typeface="맑은 고딕" pitchFamily="50" charset="-127"/>
                          <a:cs typeface="+mn-cs"/>
                        </a:rPr>
                        <a:t> 있어서 법령의 규정에 의해서만 화상정보를 </a:t>
                      </a:r>
                      <a:r>
                        <a:rPr lang="ko-KR" altLang="en-US" sz="1600" b="0" kern="1200" dirty="0" err="1" smtClean="0">
                          <a:solidFill>
                            <a:schemeClr val="tx1"/>
                          </a:solidFill>
                          <a:latin typeface="맑은 고딕" pitchFamily="50" charset="-127"/>
                          <a:ea typeface="맑은 고딕" pitchFamily="50" charset="-127"/>
                          <a:cs typeface="+mn-cs"/>
                        </a:rPr>
                        <a:t>수집ㆍ보유하며</a:t>
                      </a:r>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보유하고 있는 </a:t>
                      </a:r>
                      <a:r>
                        <a:rPr lang="en-US" altLang="ko-KR" sz="1600" b="0" kern="1200" dirty="0" smtClean="0">
                          <a:solidFill>
                            <a:schemeClr val="tx1"/>
                          </a:solidFill>
                          <a:latin typeface="맑은 고딕" pitchFamily="50" charset="-127"/>
                          <a:ea typeface="맑은 고딕" pitchFamily="50" charset="-127"/>
                          <a:cs typeface="+mn-cs"/>
                        </a:rPr>
                        <a:t>CCTV</a:t>
                      </a:r>
                      <a:r>
                        <a:rPr lang="ko-KR" altLang="en-US" sz="1600" b="0" kern="1200" dirty="0" smtClean="0">
                          <a:solidFill>
                            <a:schemeClr val="tx1"/>
                          </a:solidFill>
                          <a:latin typeface="맑은 고딕" pitchFamily="50" charset="-127"/>
                          <a:ea typeface="맑은 고딕" pitchFamily="50" charset="-127"/>
                          <a:cs typeface="+mn-cs"/>
                        </a:rPr>
                        <a:t>화상정보를 관계법령에 따라 적법하고 적정하게 처리하여</a:t>
                      </a:r>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여러분의 권익이 </a:t>
                      </a:r>
                      <a:r>
                        <a:rPr lang="ko-KR" altLang="en-US" sz="1600" b="0" kern="1200" dirty="0" err="1" smtClean="0">
                          <a:solidFill>
                            <a:schemeClr val="tx1"/>
                          </a:solidFill>
                          <a:latin typeface="맑은 고딕" pitchFamily="50" charset="-127"/>
                          <a:ea typeface="맑은 고딕" pitchFamily="50" charset="-127"/>
                          <a:cs typeface="+mn-cs"/>
                        </a:rPr>
                        <a:t>침해받지</a:t>
                      </a:r>
                      <a:r>
                        <a:rPr lang="ko-KR" altLang="en-US" sz="1600" b="0" kern="1200" dirty="0" smtClean="0">
                          <a:solidFill>
                            <a:schemeClr val="tx1"/>
                          </a:solidFill>
                          <a:latin typeface="맑은 고딕" pitchFamily="50" charset="-127"/>
                          <a:ea typeface="맑은 고딕" pitchFamily="50" charset="-127"/>
                          <a:cs typeface="+mn-cs"/>
                        </a:rPr>
                        <a:t> 않도록 노력할 것입니다</a:t>
                      </a:r>
                      <a:r>
                        <a:rPr lang="en-US" altLang="ko-KR" sz="1600" b="0" kern="1200" dirty="0" smtClean="0">
                          <a:solidFill>
                            <a:schemeClr val="tx1"/>
                          </a:solidFill>
                          <a:latin typeface="맑은 고딕" pitchFamily="50" charset="-127"/>
                          <a:ea typeface="맑은 고딕" pitchFamily="50" charset="-127"/>
                          <a:cs typeface="+mn-cs"/>
                        </a:rPr>
                        <a:t>.</a:t>
                      </a:r>
                    </a:p>
                    <a:p>
                      <a:r>
                        <a:rPr lang="en-US" altLang="ko-KR" sz="1600" b="1" kern="1200" dirty="0" smtClean="0">
                          <a:solidFill>
                            <a:srgbClr val="7030A0"/>
                          </a:solidFill>
                          <a:latin typeface="맑은 고딕" pitchFamily="50" charset="-127"/>
                          <a:ea typeface="맑은 고딕" pitchFamily="50" charset="-127"/>
                          <a:cs typeface="+mn-cs"/>
                        </a:rPr>
                        <a:t>   CCTV</a:t>
                      </a:r>
                      <a:r>
                        <a:rPr lang="ko-KR" altLang="en-US" sz="1600" b="1" kern="1200" dirty="0" err="1" smtClean="0">
                          <a:solidFill>
                            <a:srgbClr val="7030A0"/>
                          </a:solidFill>
                          <a:latin typeface="맑은 고딕" pitchFamily="50" charset="-127"/>
                          <a:ea typeface="맑은 고딕" pitchFamily="50" charset="-127"/>
                          <a:cs typeface="+mn-cs"/>
                        </a:rPr>
                        <a:t>설치시</a:t>
                      </a:r>
                      <a:r>
                        <a:rPr lang="ko-KR" altLang="en-US" sz="1600" b="1" kern="1200" dirty="0" smtClean="0">
                          <a:solidFill>
                            <a:srgbClr val="7030A0"/>
                          </a:solidFill>
                          <a:latin typeface="맑은 고딕" pitchFamily="50" charset="-127"/>
                          <a:ea typeface="맑은 고딕" pitchFamily="50" charset="-127"/>
                          <a:cs typeface="+mn-cs"/>
                        </a:rPr>
                        <a:t> 의견수렴 절차 이행</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rgbClr val="FF0000"/>
                          </a:solidFill>
                          <a:latin typeface="맑은 고딕" pitchFamily="50" charset="-127"/>
                          <a:ea typeface="맑은 고딕" pitchFamily="50" charset="-127"/>
                          <a:cs typeface="+mn-cs"/>
                        </a:rPr>
                        <a:t>서울시립 청소년미디어센터는 </a:t>
                      </a:r>
                      <a:r>
                        <a:rPr lang="en-US" altLang="ko-KR" sz="1600" b="0" kern="1200" dirty="0" smtClean="0">
                          <a:solidFill>
                            <a:schemeClr val="tx1"/>
                          </a:solidFill>
                          <a:latin typeface="맑은 고딕" pitchFamily="50" charset="-127"/>
                          <a:ea typeface="맑은 고딕" pitchFamily="50" charset="-127"/>
                          <a:cs typeface="+mn-cs"/>
                        </a:rPr>
                        <a:t>『</a:t>
                      </a:r>
                      <a:r>
                        <a:rPr lang="ko-KR" altLang="en-US" sz="1600" b="0" kern="1200" dirty="0" smtClean="0">
                          <a:solidFill>
                            <a:schemeClr val="tx1"/>
                          </a:solidFill>
                          <a:latin typeface="맑은 고딕" pitchFamily="50" charset="-127"/>
                          <a:ea typeface="맑은 고딕" pitchFamily="50" charset="-127"/>
                          <a:cs typeface="+mn-cs"/>
                        </a:rPr>
                        <a:t>개인정보보호법</a:t>
                      </a:r>
                      <a:r>
                        <a:rPr lang="en-US" altLang="ko-KR" sz="1600" b="0" kern="1200" dirty="0" smtClean="0">
                          <a:solidFill>
                            <a:schemeClr val="tx1"/>
                          </a:solidFill>
                          <a:latin typeface="맑은 고딕" pitchFamily="50" charset="-127"/>
                          <a:ea typeface="맑은 고딕" pitchFamily="50" charset="-127"/>
                          <a:cs typeface="+mn-cs"/>
                        </a:rPr>
                        <a:t>』</a:t>
                      </a:r>
                      <a:r>
                        <a:rPr lang="ko-KR" altLang="en-US" sz="1600" b="0" kern="1200" dirty="0" smtClean="0">
                          <a:solidFill>
                            <a:schemeClr val="tx1"/>
                          </a:solidFill>
                          <a:latin typeface="맑은 고딕" pitchFamily="50" charset="-127"/>
                          <a:ea typeface="맑은 고딕" pitchFamily="50" charset="-127"/>
                          <a:cs typeface="+mn-cs"/>
                        </a:rPr>
                        <a:t>제</a:t>
                      </a:r>
                      <a:r>
                        <a:rPr lang="en-US" altLang="ko-KR" sz="1600" b="0" kern="1200" dirty="0" smtClean="0">
                          <a:solidFill>
                            <a:schemeClr val="tx1"/>
                          </a:solidFill>
                          <a:latin typeface="맑은 고딕" pitchFamily="50" charset="-127"/>
                          <a:ea typeface="맑은 고딕" pitchFamily="50" charset="-127"/>
                          <a:cs typeface="+mn-cs"/>
                        </a:rPr>
                        <a:t>4</a:t>
                      </a:r>
                      <a:r>
                        <a:rPr lang="ko-KR" altLang="en-US" sz="1600" b="0" kern="1200" dirty="0" smtClean="0">
                          <a:solidFill>
                            <a:schemeClr val="tx1"/>
                          </a:solidFill>
                          <a:latin typeface="맑은 고딕" pitchFamily="50" charset="-127"/>
                          <a:ea typeface="맑은 고딕" pitchFamily="50" charset="-127"/>
                          <a:cs typeface="+mn-cs"/>
                        </a:rPr>
                        <a:t>조의 </a:t>
                      </a:r>
                      <a:r>
                        <a:rPr lang="en-US" altLang="ko-KR" sz="1600" b="0" kern="1200" dirty="0" smtClean="0">
                          <a:solidFill>
                            <a:schemeClr val="tx1"/>
                          </a:solidFill>
                          <a:latin typeface="맑은 고딕" pitchFamily="50" charset="-127"/>
                          <a:ea typeface="맑은 고딕" pitchFamily="50" charset="-127"/>
                          <a:cs typeface="+mn-cs"/>
                        </a:rPr>
                        <a:t>2(</a:t>
                      </a:r>
                      <a:r>
                        <a:rPr lang="ko-KR" altLang="en-US" sz="1600" b="0" kern="1200" dirty="0" smtClean="0">
                          <a:solidFill>
                            <a:schemeClr val="tx1"/>
                          </a:solidFill>
                          <a:latin typeface="맑은 고딕" pitchFamily="50" charset="-127"/>
                          <a:ea typeface="맑은 고딕" pitchFamily="50" charset="-127"/>
                          <a:cs typeface="+mn-cs"/>
                        </a:rPr>
                        <a:t>폐쇄회로 텔레비전의 설치 등</a:t>
                      </a:r>
                      <a:r>
                        <a:rPr lang="en-US" altLang="ko-KR" sz="1600" b="0" kern="1200" dirty="0" smtClean="0">
                          <a:solidFill>
                            <a:schemeClr val="tx1"/>
                          </a:solidFill>
                          <a:latin typeface="맑은 고딕" pitchFamily="50" charset="-127"/>
                          <a:ea typeface="맑은 고딕" pitchFamily="50" charset="-127"/>
                          <a:cs typeface="+mn-cs"/>
                        </a:rPr>
                        <a:t>)</a:t>
                      </a:r>
                      <a:r>
                        <a:rPr lang="ko-KR" altLang="en-US" sz="1600" b="0" kern="1200" dirty="0" smtClean="0">
                          <a:solidFill>
                            <a:schemeClr val="tx1"/>
                          </a:solidFill>
                          <a:latin typeface="맑은 고딕" pitchFamily="50" charset="-127"/>
                          <a:ea typeface="맑은 고딕" pitchFamily="50" charset="-127"/>
                          <a:cs typeface="+mn-cs"/>
                        </a:rPr>
                        <a:t>에 의거 공익을 위하여 필요한 경우「행정절차법」에 따른 행정예고의 실시 또는 공청회 등을 통해 전문가 및 이해관계인에 대한 의견수렴 절차를 반드시 거친 후 </a:t>
                      </a:r>
                      <a:r>
                        <a:rPr lang="en-US" altLang="ko-KR" sz="1600" b="0" kern="1200" dirty="0" smtClean="0">
                          <a:solidFill>
                            <a:schemeClr val="tx1"/>
                          </a:solidFill>
                          <a:latin typeface="맑은 고딕" pitchFamily="50" charset="-127"/>
                          <a:ea typeface="맑은 고딕" pitchFamily="50" charset="-127"/>
                          <a:cs typeface="+mn-cs"/>
                        </a:rPr>
                        <a:t>CCTV</a:t>
                      </a:r>
                      <a:r>
                        <a:rPr lang="ko-KR" altLang="en-US" sz="1600" b="0" kern="1200" dirty="0" smtClean="0">
                          <a:solidFill>
                            <a:schemeClr val="tx1"/>
                          </a:solidFill>
                          <a:latin typeface="맑은 고딕" pitchFamily="50" charset="-127"/>
                          <a:ea typeface="맑은 고딕" pitchFamily="50" charset="-127"/>
                          <a:cs typeface="+mn-cs"/>
                        </a:rPr>
                        <a:t>를 설치하고 있습니다</a:t>
                      </a:r>
                      <a:r>
                        <a:rPr lang="en-US" altLang="ko-KR" sz="1600" b="0" kern="1200" dirty="0" smtClean="0">
                          <a:solidFill>
                            <a:schemeClr val="tx1"/>
                          </a:solidFill>
                          <a:latin typeface="맑은 고딕" pitchFamily="50" charset="-127"/>
                          <a:ea typeface="맑은 고딕" pitchFamily="50" charset="-127"/>
                          <a:cs typeface="+mn-cs"/>
                        </a:rPr>
                        <a:t>.</a:t>
                      </a:r>
                    </a:p>
                    <a:p>
                      <a:r>
                        <a:rPr lang="en-US" altLang="ko-KR" sz="1600" b="1" kern="1200" dirty="0" smtClean="0">
                          <a:solidFill>
                            <a:srgbClr val="7030A0"/>
                          </a:solidFill>
                          <a:latin typeface="맑은 고딕" pitchFamily="50" charset="-127"/>
                          <a:ea typeface="맑은 고딕" pitchFamily="50" charset="-127"/>
                          <a:cs typeface="+mn-cs"/>
                        </a:rPr>
                        <a:t>   CCTV </a:t>
                      </a:r>
                      <a:r>
                        <a:rPr lang="ko-KR" altLang="en-US" sz="1600" b="1" kern="1200" dirty="0" smtClean="0">
                          <a:solidFill>
                            <a:srgbClr val="7030A0"/>
                          </a:solidFill>
                          <a:latin typeface="맑은 고딕" pitchFamily="50" charset="-127"/>
                          <a:ea typeface="맑은 고딕" pitchFamily="50" charset="-127"/>
                          <a:cs typeface="+mn-cs"/>
                        </a:rPr>
                        <a:t>화상정보 수집 및 보유</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rgbClr val="FF0000"/>
                          </a:solidFill>
                          <a:latin typeface="맑은 고딕" pitchFamily="50" charset="-127"/>
                          <a:ea typeface="맑은 고딕" pitchFamily="50" charset="-127"/>
                          <a:cs typeface="+mn-cs"/>
                        </a:rPr>
                        <a:t>서울시립 청소년미디어센터는 </a:t>
                      </a:r>
                      <a:r>
                        <a:rPr lang="en-US" altLang="ko-KR" sz="1600" b="0" kern="1200" dirty="0" smtClean="0">
                          <a:solidFill>
                            <a:schemeClr val="tx1"/>
                          </a:solidFill>
                          <a:latin typeface="맑은 고딕" pitchFamily="50" charset="-127"/>
                          <a:ea typeface="맑은 고딕" pitchFamily="50" charset="-127"/>
                          <a:cs typeface="+mn-cs"/>
                        </a:rPr>
                        <a:t>CCTV </a:t>
                      </a:r>
                      <a:r>
                        <a:rPr lang="ko-KR" altLang="en-US" sz="1600" b="0" kern="1200" dirty="0" smtClean="0">
                          <a:solidFill>
                            <a:schemeClr val="tx1"/>
                          </a:solidFill>
                          <a:latin typeface="맑은 고딕" pitchFamily="50" charset="-127"/>
                          <a:ea typeface="맑은 고딕" pitchFamily="50" charset="-127"/>
                          <a:cs typeface="+mn-cs"/>
                        </a:rPr>
                        <a:t>설치 목적에 부합되는 필요 최소한의 범위 안에서만 화상정보를 수집하며</a:t>
                      </a:r>
                      <a:r>
                        <a:rPr lang="en-US" altLang="ko-KR" sz="1600" b="0" kern="1200" dirty="0" smtClean="0">
                          <a:solidFill>
                            <a:schemeClr val="tx1"/>
                          </a:solidFill>
                          <a:latin typeface="맑은 고딕" pitchFamily="50" charset="-127"/>
                          <a:ea typeface="맑은 고딕" pitchFamily="50" charset="-127"/>
                          <a:cs typeface="+mn-cs"/>
                        </a:rPr>
                        <a:t>, CCTV</a:t>
                      </a:r>
                      <a:r>
                        <a:rPr lang="ko-KR" altLang="en-US" sz="1600" b="0" kern="1200" dirty="0" smtClean="0">
                          <a:solidFill>
                            <a:schemeClr val="tx1"/>
                          </a:solidFill>
                          <a:latin typeface="맑은 고딕" pitchFamily="50" charset="-127"/>
                          <a:ea typeface="맑은 고딕" pitchFamily="50" charset="-127"/>
                          <a:cs typeface="+mn-cs"/>
                        </a:rPr>
                        <a:t>에 의하여 수집된 화상정보는 수집시 명시한 보유기간 </a:t>
                      </a:r>
                      <a:r>
                        <a:rPr lang="ko-KR" altLang="en-US" sz="1600" b="0" kern="1200" dirty="0" err="1" smtClean="0">
                          <a:solidFill>
                            <a:schemeClr val="tx1"/>
                          </a:solidFill>
                          <a:latin typeface="맑은 고딕" pitchFamily="50" charset="-127"/>
                          <a:ea typeface="맑은 고딕" pitchFamily="50" charset="-127"/>
                          <a:cs typeface="+mn-cs"/>
                        </a:rPr>
                        <a:t>만료시</a:t>
                      </a:r>
                      <a:r>
                        <a:rPr lang="ko-KR" altLang="en-US" sz="1600" b="0" kern="1200" dirty="0" smtClean="0">
                          <a:solidFill>
                            <a:schemeClr val="tx1"/>
                          </a:solidFill>
                          <a:latin typeface="맑은 고딕" pitchFamily="50" charset="-127"/>
                          <a:ea typeface="맑은 고딕" pitchFamily="50" charset="-127"/>
                          <a:cs typeface="+mn-cs"/>
                        </a:rPr>
                        <a:t> 즉시 삭제하고 있습니다</a:t>
                      </a:r>
                      <a:r>
                        <a:rPr lang="en-US" altLang="ko-KR" sz="1600" b="0" kern="1200" dirty="0" smtClean="0">
                          <a:solidFill>
                            <a:schemeClr val="tx1"/>
                          </a:solidFill>
                          <a:latin typeface="맑은 고딕" pitchFamily="50" charset="-127"/>
                          <a:ea typeface="맑은 고딕" pitchFamily="50" charset="-127"/>
                          <a:cs typeface="+mn-cs"/>
                        </a:rPr>
                        <a:t>.</a:t>
                      </a:r>
                    </a:p>
                    <a:p>
                      <a:r>
                        <a:rPr lang="en-US" altLang="ko-KR" sz="1600" b="1" kern="1200" dirty="0" smtClean="0">
                          <a:solidFill>
                            <a:srgbClr val="7030A0"/>
                          </a:solidFill>
                          <a:latin typeface="맑은 고딕" pitchFamily="50" charset="-127"/>
                          <a:ea typeface="맑은 고딕" pitchFamily="50" charset="-127"/>
                          <a:cs typeface="+mn-cs"/>
                        </a:rPr>
                        <a:t>   CCTV </a:t>
                      </a:r>
                      <a:r>
                        <a:rPr lang="ko-KR" altLang="en-US" sz="1600" b="1" kern="1200" dirty="0" smtClean="0">
                          <a:solidFill>
                            <a:srgbClr val="7030A0"/>
                          </a:solidFill>
                          <a:latin typeface="맑은 고딕" pitchFamily="50" charset="-127"/>
                          <a:ea typeface="맑은 고딕" pitchFamily="50" charset="-127"/>
                          <a:cs typeface="+mn-cs"/>
                        </a:rPr>
                        <a:t>화상정보의 이용 및 제공의 제한</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rgbClr val="FF0000"/>
                          </a:solidFill>
                          <a:latin typeface="맑은 고딕" pitchFamily="50" charset="-127"/>
                          <a:ea typeface="맑은 고딕" pitchFamily="50" charset="-127"/>
                          <a:cs typeface="+mn-cs"/>
                        </a:rPr>
                        <a:t>서울시립 청소년미디어센터가 </a:t>
                      </a:r>
                      <a:r>
                        <a:rPr lang="ko-KR" altLang="en-US" sz="1600" b="0" kern="1200" dirty="0" smtClean="0">
                          <a:solidFill>
                            <a:schemeClr val="tx1"/>
                          </a:solidFill>
                          <a:latin typeface="맑은 고딕" pitchFamily="50" charset="-127"/>
                          <a:ea typeface="맑은 고딕" pitchFamily="50" charset="-127"/>
                          <a:cs typeface="+mn-cs"/>
                        </a:rPr>
                        <a:t>보유하고 있는 </a:t>
                      </a:r>
                      <a:r>
                        <a:rPr lang="en-US" altLang="ko-KR" sz="1600" b="0" kern="1200" dirty="0" smtClean="0">
                          <a:solidFill>
                            <a:schemeClr val="tx1"/>
                          </a:solidFill>
                          <a:latin typeface="맑은 고딕" pitchFamily="50" charset="-127"/>
                          <a:ea typeface="맑은 고딕" pitchFamily="50" charset="-127"/>
                          <a:cs typeface="+mn-cs"/>
                        </a:rPr>
                        <a:t>CCTV</a:t>
                      </a:r>
                      <a:r>
                        <a:rPr lang="ko-KR" altLang="en-US" sz="1600" b="0" kern="1200" dirty="0" smtClean="0">
                          <a:solidFill>
                            <a:schemeClr val="tx1"/>
                          </a:solidFill>
                          <a:latin typeface="맑은 고딕" pitchFamily="50" charset="-127"/>
                          <a:ea typeface="맑은 고딕" pitchFamily="50" charset="-127"/>
                          <a:cs typeface="+mn-cs"/>
                        </a:rPr>
                        <a:t>화상정보는 </a:t>
                      </a:r>
                      <a:r>
                        <a:rPr lang="en-US" altLang="ko-KR" sz="1600" b="0" kern="1200" dirty="0" smtClean="0">
                          <a:solidFill>
                            <a:schemeClr val="tx1"/>
                          </a:solidFill>
                          <a:latin typeface="맑은 고딕" pitchFamily="50" charset="-127"/>
                          <a:ea typeface="맑은 고딕" pitchFamily="50" charset="-127"/>
                          <a:cs typeface="+mn-cs"/>
                        </a:rPr>
                        <a:t>CCTV </a:t>
                      </a:r>
                      <a:r>
                        <a:rPr lang="ko-KR" altLang="en-US" sz="1600" b="0" kern="1200" dirty="0" smtClean="0">
                          <a:solidFill>
                            <a:schemeClr val="tx1"/>
                          </a:solidFill>
                          <a:latin typeface="맑은 고딕" pitchFamily="50" charset="-127"/>
                          <a:ea typeface="맑은 고딕" pitchFamily="50" charset="-127"/>
                          <a:cs typeface="+mn-cs"/>
                        </a:rPr>
                        <a:t>설치 목적 외의 용도로 활용되거나 접근권한을 </a:t>
                      </a:r>
                      <a:r>
                        <a:rPr lang="ko-KR" altLang="en-US" sz="1600" b="0" kern="1200" dirty="0" err="1" smtClean="0">
                          <a:solidFill>
                            <a:schemeClr val="tx1"/>
                          </a:solidFill>
                          <a:latin typeface="맑은 고딕" pitchFamily="50" charset="-127"/>
                          <a:ea typeface="맑은 고딕" pitchFamily="50" charset="-127"/>
                          <a:cs typeface="+mn-cs"/>
                        </a:rPr>
                        <a:t>부여받은</a:t>
                      </a:r>
                      <a:r>
                        <a:rPr lang="ko-KR" altLang="en-US" sz="1600" b="0" kern="1200" dirty="0" smtClean="0">
                          <a:solidFill>
                            <a:schemeClr val="tx1"/>
                          </a:solidFill>
                          <a:latin typeface="맑은 고딕" pitchFamily="50" charset="-127"/>
                          <a:ea typeface="맑은 고딕" pitchFamily="50" charset="-127"/>
                          <a:cs typeface="+mn-cs"/>
                        </a:rPr>
                        <a:t> 자 이외의 타인에게 열람</a:t>
                      </a:r>
                      <a:r>
                        <a:rPr lang="en-US" altLang="ko-KR" sz="1600" b="0" kern="1200" dirty="0" smtClean="0">
                          <a:solidFill>
                            <a:schemeClr val="tx1"/>
                          </a:solidFill>
                          <a:latin typeface="맑은 고딕" pitchFamily="50" charset="-127"/>
                          <a:ea typeface="맑은 고딕" pitchFamily="50" charset="-127"/>
                          <a:cs typeface="+mn-cs"/>
                        </a:rPr>
                        <a:t>·</a:t>
                      </a:r>
                      <a:r>
                        <a:rPr lang="ko-KR" altLang="en-US" sz="1600" b="0" kern="1200" dirty="0" smtClean="0">
                          <a:solidFill>
                            <a:schemeClr val="tx1"/>
                          </a:solidFill>
                          <a:latin typeface="맑은 고딕" pitchFamily="50" charset="-127"/>
                          <a:ea typeface="맑은 고딕" pitchFamily="50" charset="-127"/>
                          <a:cs typeface="+mn-cs"/>
                        </a:rPr>
                        <a:t>제공하지 않도록 행정정보와는 달리 이용 및 제공에 엄격히 제한하고 있습니다</a:t>
                      </a:r>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다만</a:t>
                      </a:r>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다음에 해당하는 경우에는 공개가 가능합니다</a:t>
                      </a:r>
                      <a:r>
                        <a:rPr lang="en-US" altLang="ko-KR" sz="1600" b="0" kern="1200" dirty="0" smtClean="0">
                          <a:solidFill>
                            <a:schemeClr val="tx1"/>
                          </a:solidFill>
                          <a:latin typeface="맑은 고딕" pitchFamily="50" charset="-127"/>
                          <a:ea typeface="맑은 고딕" pitchFamily="50" charset="-127"/>
                          <a:cs typeface="+mn-cs"/>
                        </a:rPr>
                        <a:t>. </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정보주체의 동의가 있거나 또는 정보주체에게 제공하는 경우</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다른 법률에서 정하는 소관업무를 수행하기 위해 당해 처리정보를 이용할 상당한 이유가 있는 경우</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조약 기타 국제협정의 이행을 위해 외국정부 또는 국제기구에 제공하는 경우</a:t>
                      </a:r>
                    </a:p>
                    <a:p>
                      <a:r>
                        <a:rPr lang="en-US" altLang="ko-KR" sz="1600" b="0" kern="1200" dirty="0" smtClean="0">
                          <a:solidFill>
                            <a:schemeClr val="tx1"/>
                          </a:solidFill>
                          <a:latin typeface="맑은 고딕" pitchFamily="50" charset="-127"/>
                          <a:ea typeface="맑은 고딕" pitchFamily="50" charset="-127"/>
                          <a:cs typeface="+mn-cs"/>
                        </a:rPr>
                        <a:t>• </a:t>
                      </a:r>
                      <a:r>
                        <a:rPr lang="ko-KR" altLang="en-US" sz="1600" b="0" kern="1200" dirty="0" smtClean="0">
                          <a:solidFill>
                            <a:schemeClr val="tx1"/>
                          </a:solidFill>
                          <a:latin typeface="맑은 고딕" pitchFamily="50" charset="-127"/>
                          <a:ea typeface="맑은 고딕" pitchFamily="50" charset="-127"/>
                          <a:cs typeface="+mn-cs"/>
                        </a:rPr>
                        <a:t>통계작성 및 학술연구 등의 목적을 위해 특정개인을 식별할 수 없는 형태로 제공하는 경우</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noFill/>
                  </a:tcPr>
                </a:tc>
              </a:tr>
            </a:tbl>
          </a:graphicData>
        </a:graphic>
      </p:graphicFrame>
      <p:sp>
        <p:nvSpPr>
          <p:cNvPr id="13" name="모서리가 둥근 직사각형 12">
            <a:hlinkClick r:id="rId5" action="ppaction://hlinksldjump"/>
          </p:cNvPr>
          <p:cNvSpPr/>
          <p:nvPr/>
        </p:nvSpPr>
        <p:spPr>
          <a:xfrm>
            <a:off x="34343" y="8742822"/>
            <a:ext cx="3357586" cy="285752"/>
          </a:xfrm>
          <a:prstGeom prst="roundRect">
            <a:avLst/>
          </a:prstGeom>
          <a:solidFill>
            <a:schemeClr val="accent5">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dirty="0" smtClean="0">
                <a:solidFill>
                  <a:schemeClr val="tx1"/>
                </a:solidFill>
                <a:latin typeface="맑은 고딕" pitchFamily="50" charset="-127"/>
                <a:ea typeface="맑은 고딕" pitchFamily="50" charset="-127"/>
              </a:rPr>
              <a:t>홈페이지 이용자의 개인정보 보호</a:t>
            </a:r>
            <a:endParaRPr lang="ko-KR" altLang="en-US" sz="1600" dirty="0">
              <a:latin typeface="맑은 고딕" pitchFamily="50" charset="-127"/>
              <a:ea typeface="맑은 고딕" pitchFamily="50" charset="-127"/>
            </a:endParaRPr>
          </a:p>
        </p:txBody>
      </p:sp>
      <p:sp>
        <p:nvSpPr>
          <p:cNvPr id="14" name="모서리가 둥근 직사각형 13">
            <a:hlinkClick r:id="rId6" action="ppaction://hlinksldjump"/>
          </p:cNvPr>
          <p:cNvSpPr/>
          <p:nvPr/>
        </p:nvSpPr>
        <p:spPr>
          <a:xfrm>
            <a:off x="3453714" y="8742822"/>
            <a:ext cx="3357586" cy="285752"/>
          </a:xfrm>
          <a:prstGeom prst="roundRect">
            <a:avLst/>
          </a:prstGeom>
          <a:solidFill>
            <a:schemeClr val="accent6">
              <a:lumMod val="50000"/>
            </a:scheme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b="1" spc="-300" dirty="0" smtClean="0">
                <a:solidFill>
                  <a:schemeClr val="tx1"/>
                </a:solidFill>
                <a:latin typeface="맑은 고딕" pitchFamily="50" charset="-127"/>
                <a:ea typeface="맑은 고딕" pitchFamily="50" charset="-127"/>
              </a:rPr>
              <a:t>컴퓨터에 의해 처리되는 개인정보 보호</a:t>
            </a:r>
            <a:endParaRPr lang="ko-KR" altLang="en-US" sz="1600" spc="-300" dirty="0">
              <a:latin typeface="맑은 고딕" pitchFamily="50" charset="-127"/>
              <a:ea typeface="맑은 고딕" pitchFamily="50" charset="-127"/>
            </a:endParaRPr>
          </a:p>
        </p:txBody>
      </p:sp>
      <p:sp>
        <p:nvSpPr>
          <p:cNvPr id="9" name="타원 8"/>
          <p:cNvSpPr/>
          <p:nvPr/>
        </p:nvSpPr>
        <p:spPr>
          <a:xfrm>
            <a:off x="571480" y="1180047"/>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타원 9"/>
          <p:cNvSpPr/>
          <p:nvPr/>
        </p:nvSpPr>
        <p:spPr>
          <a:xfrm>
            <a:off x="571480" y="2904212"/>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a:xfrm>
            <a:off x="571480" y="4357686"/>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p:cNvSpPr/>
          <p:nvPr/>
        </p:nvSpPr>
        <p:spPr>
          <a:xfrm>
            <a:off x="571480" y="5584489"/>
            <a:ext cx="142876" cy="14287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모듈">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1691</TotalTime>
  <Words>2150</Words>
  <Application>Microsoft Office PowerPoint</Application>
  <PresentationFormat>화면 슬라이드 쇼(4:3)</PresentationFormat>
  <Paragraphs>190</Paragraphs>
  <Slides>11</Slides>
  <Notes>0</Notes>
  <HiddenSlides>0</HiddenSlides>
  <MMClips>0</MMClips>
  <ScaleCrop>false</ScaleCrop>
  <HeadingPairs>
    <vt:vector size="4" baseType="variant">
      <vt:variant>
        <vt:lpstr>테마</vt:lpstr>
      </vt:variant>
      <vt:variant>
        <vt:i4>1</vt:i4>
      </vt:variant>
      <vt:variant>
        <vt:lpstr>슬라이드 제목</vt:lpstr>
      </vt:variant>
      <vt:variant>
        <vt:i4>11</vt:i4>
      </vt:variant>
    </vt:vector>
  </HeadingPairs>
  <TitlesOfParts>
    <vt:vector size="12" baseType="lpstr">
      <vt:lpstr>Office 테마</vt:lpstr>
      <vt:lpstr>개인정보 처리방침</vt:lpstr>
      <vt:lpstr>슬라이드 2</vt:lpstr>
      <vt:lpstr>슬라이드 3</vt:lpstr>
      <vt:lpstr>슬라이드 4</vt:lpstr>
      <vt:lpstr>슬라이드 5</vt:lpstr>
      <vt:lpstr>슬라이드 6</vt:lpstr>
      <vt:lpstr>슬라이드 7</vt:lpstr>
      <vt:lpstr>슬라이드 8</vt:lpstr>
      <vt:lpstr>슬라이드 9</vt:lpstr>
      <vt:lpstr>슬라이드 10</vt:lpstr>
      <vt:lpstr>슬라이드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개인정보처리방침</dc:title>
  <dc:creator>user</dc:creator>
  <cp:lastModifiedBy>1층 회의실</cp:lastModifiedBy>
  <cp:revision>156</cp:revision>
  <dcterms:created xsi:type="dcterms:W3CDTF">2012-02-13T02:28:19Z</dcterms:created>
  <dcterms:modified xsi:type="dcterms:W3CDTF">2012-04-03T06:19:54Z</dcterms:modified>
</cp:coreProperties>
</file>